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76" r:id="rId6"/>
    <p:sldId id="260" r:id="rId7"/>
    <p:sldId id="261" r:id="rId8"/>
    <p:sldId id="262" r:id="rId9"/>
    <p:sldId id="263" r:id="rId10"/>
    <p:sldId id="277" r:id="rId11"/>
    <p:sldId id="264" r:id="rId12"/>
    <p:sldId id="265" r:id="rId13"/>
    <p:sldId id="266" r:id="rId14"/>
    <p:sldId id="267" r:id="rId15"/>
    <p:sldId id="278" r:id="rId16"/>
    <p:sldId id="268" r:id="rId17"/>
    <p:sldId id="269" r:id="rId18"/>
    <p:sldId id="270" r:id="rId19"/>
    <p:sldId id="271" r:id="rId20"/>
    <p:sldId id="279" r:id="rId21"/>
    <p:sldId id="272" r:id="rId22"/>
    <p:sldId id="273" r:id="rId23"/>
    <p:sldId id="274" r:id="rId24"/>
    <p:sldId id="280" r:id="rId25"/>
    <p:sldId id="275"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277" autoAdjust="0"/>
  </p:normalViewPr>
  <p:slideViewPr>
    <p:cSldViewPr>
      <p:cViewPr varScale="1">
        <p:scale>
          <a:sx n="75" d="100"/>
          <a:sy n="75" d="100"/>
        </p:scale>
        <p:origin x="182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0E0015-F8F2-40B2-BD21-8D51AD4FD73A}" type="datetimeFigureOut">
              <a:rPr lang="ru-RU" smtClean="0"/>
              <a:pPr/>
              <a:t>10.11.2017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1306D7-C724-4D69-937D-BFB40D723EC2}" type="slidenum">
              <a:rPr lang="ru-RU" smtClean="0"/>
              <a:pPr/>
              <a:t>‹#›</a:t>
            </a:fld>
            <a:endParaRPr lang="ru-RU"/>
          </a:p>
        </p:txBody>
      </p:sp>
    </p:spTree>
    <p:extLst>
      <p:ext uri="{BB962C8B-B14F-4D97-AF65-F5344CB8AC3E}">
        <p14:creationId xmlns:p14="http://schemas.microsoft.com/office/powerpoint/2010/main" val="944473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306D7-C724-4D69-937D-BFB40D723EC2}" type="slidenum">
              <a:rPr lang="ru-RU" smtClean="0"/>
              <a:pPr/>
              <a:t>2</a:t>
            </a:fld>
            <a:endParaRPr lang="ru-RU"/>
          </a:p>
        </p:txBody>
      </p:sp>
    </p:spTree>
    <p:extLst>
      <p:ext uri="{BB962C8B-B14F-4D97-AF65-F5344CB8AC3E}">
        <p14:creationId xmlns:p14="http://schemas.microsoft.com/office/powerpoint/2010/main" val="3207452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306D7-C724-4D69-937D-BFB40D723EC2}" type="slidenum">
              <a:rPr lang="ru-RU" smtClean="0"/>
              <a:pPr/>
              <a:t>4</a:t>
            </a:fld>
            <a:endParaRPr lang="ru-RU"/>
          </a:p>
        </p:txBody>
      </p:sp>
    </p:spTree>
    <p:extLst>
      <p:ext uri="{BB962C8B-B14F-4D97-AF65-F5344CB8AC3E}">
        <p14:creationId xmlns:p14="http://schemas.microsoft.com/office/powerpoint/2010/main" val="3439837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306D7-C724-4D69-937D-BFB40D723EC2}" type="slidenum">
              <a:rPr lang="ru-RU" smtClean="0"/>
              <a:pPr/>
              <a:t>15</a:t>
            </a:fld>
            <a:endParaRPr lang="ru-RU"/>
          </a:p>
        </p:txBody>
      </p:sp>
    </p:spTree>
    <p:extLst>
      <p:ext uri="{BB962C8B-B14F-4D97-AF65-F5344CB8AC3E}">
        <p14:creationId xmlns:p14="http://schemas.microsoft.com/office/powerpoint/2010/main" val="3227578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306D7-C724-4D69-937D-BFB40D723EC2}" type="slidenum">
              <a:rPr lang="ru-RU" smtClean="0"/>
              <a:pPr/>
              <a:t>17</a:t>
            </a:fld>
            <a:endParaRPr lang="ru-RU"/>
          </a:p>
        </p:txBody>
      </p:sp>
    </p:spTree>
    <p:extLst>
      <p:ext uri="{BB962C8B-B14F-4D97-AF65-F5344CB8AC3E}">
        <p14:creationId xmlns:p14="http://schemas.microsoft.com/office/powerpoint/2010/main" val="4053546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21306D7-C724-4D69-937D-BFB40D723EC2}" type="slidenum">
              <a:rPr lang="ru-RU" smtClean="0"/>
              <a:pPr/>
              <a:t>19</a:t>
            </a:fld>
            <a:endParaRPr lang="ru-RU"/>
          </a:p>
        </p:txBody>
      </p:sp>
    </p:spTree>
    <p:extLst>
      <p:ext uri="{BB962C8B-B14F-4D97-AF65-F5344CB8AC3E}">
        <p14:creationId xmlns:p14="http://schemas.microsoft.com/office/powerpoint/2010/main" val="575202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306D7-C724-4D69-937D-BFB40D723EC2}" type="slidenum">
              <a:rPr lang="ru-RU" smtClean="0"/>
              <a:pPr/>
              <a:t>25</a:t>
            </a:fld>
            <a:endParaRPr lang="ru-RU"/>
          </a:p>
        </p:txBody>
      </p:sp>
    </p:spTree>
    <p:extLst>
      <p:ext uri="{BB962C8B-B14F-4D97-AF65-F5344CB8AC3E}">
        <p14:creationId xmlns:p14="http://schemas.microsoft.com/office/powerpoint/2010/main" val="2067015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4274679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2104096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1A7D44-DF75-4109-A3E8-8C76CB2BBB4F}"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01764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377559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1A7D44-DF75-4109-A3E8-8C76CB2BBB4F}"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07265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2148714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2846654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3636015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3449574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510209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2418574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1887960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3113704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2507559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53933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AE0354D-A948-4BC9-BF6B-BF983254A59E}" type="datetimeFigureOut">
              <a:rPr lang="ru-RU" smtClean="0"/>
              <a:pPr/>
              <a:t>10.11.2017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91A7D44-DF75-4109-A3E8-8C76CB2BBB4F}" type="slidenum">
              <a:rPr lang="ru-RU" smtClean="0"/>
              <a:pPr/>
              <a:t>‹#›</a:t>
            </a:fld>
            <a:endParaRPr lang="ru-RU"/>
          </a:p>
        </p:txBody>
      </p:sp>
    </p:spTree>
    <p:extLst>
      <p:ext uri="{BB962C8B-B14F-4D97-AF65-F5344CB8AC3E}">
        <p14:creationId xmlns:p14="http://schemas.microsoft.com/office/powerpoint/2010/main" val="3930956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E0354D-A948-4BC9-BF6B-BF983254A59E}" type="datetimeFigureOut">
              <a:rPr lang="ru-RU" smtClean="0"/>
              <a:pPr/>
              <a:t>10.11.2017</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91A7D44-DF75-4109-A3E8-8C76CB2BBB4F}" type="slidenum">
              <a:rPr lang="ru-RU" smtClean="0"/>
              <a:pPr/>
              <a:t>‹#›</a:t>
            </a:fld>
            <a:endParaRPr lang="ru-RU"/>
          </a:p>
        </p:txBody>
      </p:sp>
    </p:spTree>
    <p:extLst>
      <p:ext uri="{BB962C8B-B14F-4D97-AF65-F5344CB8AC3E}">
        <p14:creationId xmlns:p14="http://schemas.microsoft.com/office/powerpoint/2010/main" val="1976190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90" y="0"/>
            <a:ext cx="9132110" cy="7836396"/>
          </a:xfrm>
          <a:prstGeom prst="rect">
            <a:avLst/>
          </a:prstGeom>
        </p:spPr>
      </p:pic>
      <p:sp>
        <p:nvSpPr>
          <p:cNvPr id="2" name="Заголовок 1"/>
          <p:cNvSpPr>
            <a:spLocks noGrp="1"/>
          </p:cNvSpPr>
          <p:nvPr>
            <p:ph type="ctrTitle"/>
          </p:nvPr>
        </p:nvSpPr>
        <p:spPr>
          <a:xfrm>
            <a:off x="355683" y="-135569"/>
            <a:ext cx="7600693" cy="5940833"/>
          </a:xfrm>
        </p:spPr>
        <p:txBody>
          <a:bodyPr>
            <a:normAutofit/>
          </a:bodyPr>
          <a:lstStyle/>
          <a:p>
            <a:r>
              <a:rPr lang="ru-RU" sz="4000" dirty="0" smtClean="0">
                <a:solidFill>
                  <a:srgbClr val="7030A0"/>
                </a:solidFill>
                <a:latin typeface="Times New Roman" panose="02020603050405020304" pitchFamily="18" charset="0"/>
                <a:cs typeface="Times New Roman" panose="02020603050405020304" pitchFamily="18" charset="0"/>
              </a:rPr>
              <a:t>«Формы, методы и приёмы обучения звуковой культуры речи»</a:t>
            </a:r>
            <a:br>
              <a:rPr lang="ru-RU" sz="4000" dirty="0" smtClean="0">
                <a:solidFill>
                  <a:srgbClr val="7030A0"/>
                </a:solidFill>
                <a:latin typeface="Times New Roman" panose="02020603050405020304" pitchFamily="18" charset="0"/>
                <a:cs typeface="Times New Roman" panose="02020603050405020304" pitchFamily="18" charset="0"/>
              </a:rPr>
            </a:br>
            <a:r>
              <a:rPr lang="ru-RU" sz="3600" dirty="0" smtClean="0">
                <a:solidFill>
                  <a:srgbClr val="7030A0"/>
                </a:solidFill>
                <a:latin typeface="Times New Roman" panose="02020603050405020304" pitchFamily="18" charset="0"/>
                <a:cs typeface="Times New Roman" panose="02020603050405020304" pitchFamily="18" charset="0"/>
              </a:rPr>
              <a:t>МК ДОУ д/с «Ласточка»</a:t>
            </a:r>
            <a:br>
              <a:rPr lang="ru-RU" sz="3600" dirty="0" smtClean="0">
                <a:solidFill>
                  <a:srgbClr val="7030A0"/>
                </a:solidFill>
                <a:latin typeface="Times New Roman" panose="02020603050405020304" pitchFamily="18" charset="0"/>
                <a:cs typeface="Times New Roman" panose="02020603050405020304" pitchFamily="18" charset="0"/>
              </a:rPr>
            </a:br>
            <a:r>
              <a:rPr lang="ru-RU" sz="3600" dirty="0" smtClean="0">
                <a:solidFill>
                  <a:srgbClr val="7030A0"/>
                </a:solidFill>
                <a:latin typeface="Times New Roman" panose="02020603050405020304" pitchFamily="18" charset="0"/>
                <a:cs typeface="Times New Roman" panose="02020603050405020304" pitchFamily="18" charset="0"/>
              </a:rPr>
              <a:t>Выполнила воспитатель первой категории Тимофеева Т.Н.</a:t>
            </a:r>
            <a:br>
              <a:rPr lang="ru-RU" sz="3600" dirty="0" smtClean="0">
                <a:solidFill>
                  <a:srgbClr val="7030A0"/>
                </a:solidFill>
                <a:latin typeface="Times New Roman" panose="02020603050405020304" pitchFamily="18" charset="0"/>
                <a:cs typeface="Times New Roman" panose="02020603050405020304" pitchFamily="18" charset="0"/>
              </a:rPr>
            </a:br>
            <a:r>
              <a:rPr lang="ru-RU" sz="3600" dirty="0" smtClean="0">
                <a:solidFill>
                  <a:srgbClr val="7030A0"/>
                </a:solidFill>
                <a:latin typeface="Times New Roman" panose="02020603050405020304" pitchFamily="18" charset="0"/>
                <a:cs typeface="Times New Roman" panose="02020603050405020304" pitchFamily="18" charset="0"/>
              </a:rPr>
              <a:t>2017г</a:t>
            </a:r>
            <a:r>
              <a:rPr lang="ru-RU" sz="4000" dirty="0" smtClean="0">
                <a:solidFill>
                  <a:srgbClr val="7030A0"/>
                </a:solidFill>
                <a:latin typeface="Times New Roman" panose="02020603050405020304" pitchFamily="18" charset="0"/>
                <a:cs typeface="Times New Roman" panose="02020603050405020304" pitchFamily="18" charset="0"/>
              </a:rPr>
              <a:t>.</a:t>
            </a:r>
            <a:endParaRPr lang="ru-RU" sz="4000" dirty="0">
              <a:solidFill>
                <a:srgbClr val="7030A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076687" y="5236081"/>
            <a:ext cx="5826719" cy="1096899"/>
          </a:xfrm>
        </p:spPr>
        <p:txBody>
          <a:bodyPr/>
          <a:lstStyle/>
          <a:p>
            <a:r>
              <a:rPr lang="ru-RU" dirty="0" smtClean="0"/>
              <a:t> </a:t>
            </a:r>
            <a:endParaRPr lang="ru-RU" dirty="0"/>
          </a:p>
        </p:txBody>
      </p:sp>
    </p:spTree>
    <p:extLst>
      <p:ext uri="{BB962C8B-B14F-4D97-AF65-F5344CB8AC3E}">
        <p14:creationId xmlns:p14="http://schemas.microsoft.com/office/powerpoint/2010/main" val="2127488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30310" y="836713"/>
            <a:ext cx="7326065" cy="5544616"/>
          </a:xfrm>
        </p:spPr>
        <p:txBody>
          <a:bodyPr/>
          <a:lstStyle/>
          <a:p>
            <a:endParaRPr lang="ru-RU" dirty="0"/>
          </a:p>
        </p:txBody>
      </p:sp>
      <p:sp>
        <p:nvSpPr>
          <p:cNvPr id="4" name="Прямоугольник 3"/>
          <p:cNvSpPr/>
          <p:nvPr/>
        </p:nvSpPr>
        <p:spPr>
          <a:xfrm>
            <a:off x="827584" y="1166843"/>
            <a:ext cx="6030416" cy="5632311"/>
          </a:xfrm>
          <a:prstGeom prst="rect">
            <a:avLst/>
          </a:prstGeom>
        </p:spPr>
        <p:txBody>
          <a:bodyPr wrap="square">
            <a:spAutoFit/>
          </a:bodyPr>
          <a:lstStyle/>
          <a:p>
            <a:r>
              <a:rPr lang="ru-RU" sz="2400" dirty="0">
                <a:solidFill>
                  <a:srgbClr val="7030A0"/>
                </a:solidFill>
                <a:latin typeface="Times New Roman" panose="02020603050405020304" pitchFamily="18" charset="0"/>
                <a:cs typeface="Times New Roman" panose="02020603050405020304" pitchFamily="18" charset="0"/>
              </a:rPr>
              <a:t>Большое значение имеют другие формы фронтальной работы, которые осуществляются вне занятий: игры-драматизации, хороводы, праздники и развлечения. В младших и средней группах эффективна речевая гимнастика (1—2 мин артикуляционных упражнений в конце утренней гимнастики, 2—3 раза в неделю).</a:t>
            </a:r>
          </a:p>
          <a:p>
            <a:r>
              <a:rPr lang="ru-RU" sz="2400" dirty="0">
                <a:solidFill>
                  <a:srgbClr val="7030A0"/>
                </a:solidFill>
                <a:latin typeface="Times New Roman" panose="02020603050405020304" pitchFamily="18" charset="0"/>
                <a:cs typeface="Times New Roman" panose="02020603050405020304" pitchFamily="18" charset="0"/>
              </a:rPr>
              <a:t> Широко практикуется и работа с подгруппами детей в удобное для педагога время (дидактические игры, шутки-</a:t>
            </a:r>
            <a:r>
              <a:rPr lang="ru-RU" sz="2400" dirty="0" err="1">
                <a:solidFill>
                  <a:srgbClr val="7030A0"/>
                </a:solidFill>
                <a:latin typeface="Times New Roman" panose="02020603050405020304" pitchFamily="18" charset="0"/>
                <a:cs typeface="Times New Roman" panose="02020603050405020304" pitchFamily="18" charset="0"/>
              </a:rPr>
              <a:t>чистоговорки</a:t>
            </a:r>
            <a:r>
              <a:rPr lang="ru-RU" sz="2400" dirty="0">
                <a:solidFill>
                  <a:srgbClr val="7030A0"/>
                </a:solidFill>
                <a:latin typeface="Times New Roman" panose="02020603050405020304" pitchFamily="18" charset="0"/>
                <a:cs typeface="Times New Roman" panose="02020603050405020304" pitchFamily="18" charset="0"/>
              </a:rPr>
              <a:t> и др.). Таким образом, в календарном плане почти на каждый день предусматривается работа по звуковой культуре речи.</a:t>
            </a:r>
          </a:p>
        </p:txBody>
      </p:sp>
    </p:spTree>
    <p:extLst>
      <p:ext uri="{BB962C8B-B14F-4D97-AF65-F5344CB8AC3E}">
        <p14:creationId xmlns:p14="http://schemas.microsoft.com/office/powerpoint/2010/main" val="2237228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457200" y="836712"/>
            <a:ext cx="7355160" cy="5400600"/>
          </a:xfrm>
        </p:spPr>
        <p:txBody>
          <a:bodyPr>
            <a:normAutofit lnSpcReduction="10000"/>
          </a:bodyPr>
          <a:lstStyle/>
          <a:p>
            <a:pPr marL="0" indent="0">
              <a:buNone/>
            </a:pPr>
            <a:r>
              <a:rPr lang="ru-RU" sz="2000" dirty="0">
                <a:solidFill>
                  <a:srgbClr val="7030A0"/>
                </a:solidFill>
                <a:latin typeface="Times New Roman" panose="02020603050405020304" pitchFamily="18" charset="0"/>
                <a:cs typeface="Times New Roman" panose="02020603050405020304" pitchFamily="18" charset="0"/>
              </a:rPr>
              <a:t>Все возрастные </a:t>
            </a:r>
            <a:r>
              <a:rPr lang="ru-RU" sz="2000" dirty="0" smtClean="0">
                <a:solidFill>
                  <a:srgbClr val="7030A0"/>
                </a:solidFill>
                <a:latin typeface="Times New Roman" panose="02020603050405020304" pitchFamily="18" charset="0"/>
                <a:cs typeface="Times New Roman" panose="02020603050405020304" pitchFamily="18" charset="0"/>
              </a:rPr>
              <a:t>неправильности </a:t>
            </a:r>
            <a:r>
              <a:rPr lang="ru-RU" sz="2000" dirty="0">
                <a:solidFill>
                  <a:srgbClr val="7030A0"/>
                </a:solidFill>
                <a:latin typeface="Times New Roman" panose="02020603050405020304" pitchFamily="18" charset="0"/>
                <a:cs typeface="Times New Roman" panose="02020603050405020304" pitchFamily="18" charset="0"/>
              </a:rPr>
              <a:t>произношения исчезают у детей к 5 годам. Но этот процесс происходит не сам по себе, а под влиянием речи взрослых и их педагогического воздействия. Это влияние благотворно, когда ребенок слышит нормальную речь, получает от взрослых указания, как следует говорить, и в результате начинает испытывать интерес к правильной, чистой речи.</a:t>
            </a:r>
          </a:p>
          <a:p>
            <a:pPr marL="0" indent="0">
              <a:buNone/>
            </a:pPr>
            <a:r>
              <a:rPr lang="ru-RU" sz="2000" dirty="0">
                <a:solidFill>
                  <a:srgbClr val="7030A0"/>
                </a:solidFill>
                <a:latin typeface="Times New Roman" panose="02020603050405020304" pitchFamily="18" charset="0"/>
                <a:cs typeface="Times New Roman" panose="02020603050405020304" pitchFamily="18" charset="0"/>
              </a:rPr>
              <a:t>На занятиях, во время прогулок, режимных процессов необходимо очень внимательно следить за речью детей и добиваться, чтобы она была ясной, чёткой и внятной. В формировании правильного звукопроизношения решающую роль играет своевременно начатое обучение, опирающееся на возрастные особенности детей.</a:t>
            </a:r>
          </a:p>
          <a:p>
            <a:pPr marL="0" indent="0">
              <a:buNone/>
            </a:pPr>
            <a:r>
              <a:rPr lang="ru-RU" sz="2000" dirty="0">
                <a:solidFill>
                  <a:srgbClr val="7030A0"/>
                </a:solidFill>
                <a:latin typeface="Times New Roman" panose="02020603050405020304" pitchFamily="18" charset="0"/>
                <a:cs typeface="Times New Roman" panose="02020603050405020304" pitchFamily="18" charset="0"/>
              </a:rPr>
              <a:t>Наибольший эффект дает обучение, которое начали на более ранних этапах дошкольного детства. Возраст детей к началу обучения является более важным фактором, чем длительность самого обучения</a:t>
            </a:r>
          </a:p>
        </p:txBody>
      </p:sp>
    </p:spTree>
    <p:extLst>
      <p:ext uri="{BB962C8B-B14F-4D97-AF65-F5344CB8AC3E}">
        <p14:creationId xmlns:p14="http://schemas.microsoft.com/office/powerpoint/2010/main" val="340488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83568" y="764704"/>
            <a:ext cx="6624736" cy="4386069"/>
          </a:xfrm>
        </p:spPr>
        <p:txBody>
          <a:bodyPr>
            <a:noAutofit/>
          </a:bodyPr>
          <a:lstStyle/>
          <a:p>
            <a:pPr marL="0" indent="0">
              <a:buNone/>
            </a:pPr>
            <a:r>
              <a:rPr lang="ru-RU" sz="2400" b="1" dirty="0">
                <a:solidFill>
                  <a:srgbClr val="7030A0"/>
                </a:solidFill>
                <a:latin typeface="Times New Roman" panose="02020603050405020304" pitchFamily="18" charset="0"/>
                <a:cs typeface="Times New Roman" panose="02020603050405020304" pitchFamily="18" charset="0"/>
              </a:rPr>
              <a:t>Какие же методы типичны для воспитания звуковой культуры речи? </a:t>
            </a:r>
          </a:p>
          <a:p>
            <a:pPr marL="0" indent="0">
              <a:buNone/>
            </a:pPr>
            <a:r>
              <a:rPr lang="ru-RU" sz="2000" dirty="0">
                <a:solidFill>
                  <a:srgbClr val="7030A0"/>
                </a:solidFill>
                <a:latin typeface="Times New Roman" panose="02020603050405020304" pitchFamily="18" charset="0"/>
                <a:cs typeface="Times New Roman" panose="02020603050405020304" pitchFamily="18" charset="0"/>
              </a:rPr>
              <a:t>Работа проводится с использованием дидактических игр, игровых упражнений с включением речевого материала: </a:t>
            </a:r>
            <a:r>
              <a:rPr lang="ru-RU" sz="2000" dirty="0" err="1">
                <a:solidFill>
                  <a:srgbClr val="7030A0"/>
                </a:solidFill>
                <a:latin typeface="Times New Roman" panose="02020603050405020304" pitchFamily="18" charset="0"/>
                <a:cs typeface="Times New Roman" panose="02020603050405020304" pitchFamily="18" charset="0"/>
              </a:rPr>
              <a:t>чистоговорки</a:t>
            </a:r>
            <a:r>
              <a:rPr lang="ru-RU" sz="2000" dirty="0">
                <a:solidFill>
                  <a:srgbClr val="7030A0"/>
                </a:solidFill>
                <a:latin typeface="Times New Roman" panose="02020603050405020304" pitchFamily="18" charset="0"/>
                <a:cs typeface="Times New Roman" panose="02020603050405020304" pitchFamily="18" charset="0"/>
              </a:rPr>
              <a:t>, скороговорки, поговорки, потешки, стихи, пословицы, загадки, рассказы в соответствии с программным содержанием по родному языку. Хорошо использовать в этой работе речь с движением. Такие упражнения активизируют процесс отработки произносительных навыков.</a:t>
            </a:r>
          </a:p>
          <a:p>
            <a:pPr marL="0" indent="0">
              <a:buNone/>
            </a:pPr>
            <a:r>
              <a:rPr lang="ru-RU" sz="2000" dirty="0">
                <a:solidFill>
                  <a:srgbClr val="7030A0"/>
                </a:solidFill>
                <a:latin typeface="Times New Roman" panose="02020603050405020304" pitchFamily="18" charset="0"/>
                <a:cs typeface="Times New Roman" panose="02020603050405020304" pitchFamily="18" charset="0"/>
              </a:rPr>
              <a:t>Ознакомление дошкольников со звуками речи целесообразно осуществлять в игровой форме, связывая каждый звук с определенным символом («З» - песенка комара, «Р» - работа мотора самолёта, «Ш» - из лопнувшего шара выходит воздух</a:t>
            </a:r>
            <a:r>
              <a:rPr lang="ru-RU" sz="2000" dirty="0" smtClean="0">
                <a:solidFill>
                  <a:srgbClr val="7030A0"/>
                </a:solidFill>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Такие вспомогательные средства помогают эффективно готовить детей с проблемами речевого развития к усвоению письма и чтения.</a:t>
            </a:r>
          </a:p>
          <a:p>
            <a:pPr marL="0" indent="0">
              <a:buNone/>
            </a:pPr>
            <a:endParaRPr lang="ru-RU" sz="2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1559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268760"/>
            <a:ext cx="8229600" cy="4886003"/>
          </a:xfrm>
        </p:spPr>
        <p:txBody>
          <a:bodyPr>
            <a:normAutofit lnSpcReduction="10000"/>
          </a:bodyPr>
          <a:lstStyle/>
          <a:p>
            <a:pPr marL="0" indent="0">
              <a:buNone/>
            </a:pPr>
            <a:endParaRPr lang="ru-RU" dirty="0">
              <a:solidFill>
                <a:srgbClr val="7030A0"/>
              </a:solidFill>
            </a:endParaRPr>
          </a:p>
          <a:p>
            <a:pPr marL="0" indent="0">
              <a:buNone/>
            </a:pPr>
            <a:r>
              <a:rPr lang="ru-RU" dirty="0">
                <a:solidFill>
                  <a:srgbClr val="7030A0"/>
                </a:solidFill>
              </a:rPr>
              <a:t>     </a:t>
            </a:r>
            <a:r>
              <a:rPr lang="ru-RU" sz="2400" dirty="0">
                <a:solidFill>
                  <a:srgbClr val="7030A0"/>
                </a:solidFill>
                <a:latin typeface="Times New Roman" panose="02020603050405020304" pitchFamily="18" charset="0"/>
                <a:cs typeface="Times New Roman" panose="02020603050405020304" pitchFamily="18" charset="0"/>
              </a:rPr>
              <a:t>Полезны детям игры, разработанные с символами, в которых автоматизируются и дифференцируются звуки. Кроме этого, зрительные символы развивают память, внимание, воображение.</a:t>
            </a:r>
          </a:p>
          <a:p>
            <a:pPr marL="0" indent="0">
              <a:buNone/>
            </a:pPr>
            <a:r>
              <a:rPr lang="ru-RU" sz="2400" dirty="0">
                <a:solidFill>
                  <a:srgbClr val="7030A0"/>
                </a:solidFill>
                <a:latin typeface="Times New Roman" panose="02020603050405020304" pitchFamily="18" charset="0"/>
                <a:cs typeface="Times New Roman" panose="02020603050405020304" pitchFamily="18" charset="0"/>
              </a:rPr>
              <a:t>Очень полезны дидактические рассказы с включением учебных заданий детям (повторять слова с трудным звуком, менять высоту голоса п т. п.). В младших и средней группах они часто сопровождаются показом картинок на </a:t>
            </a:r>
            <a:r>
              <a:rPr lang="ru-RU" sz="2400" dirty="0" smtClean="0">
                <a:solidFill>
                  <a:srgbClr val="7030A0"/>
                </a:solidFill>
                <a:latin typeface="Times New Roman" panose="02020603050405020304" pitchFamily="18" charset="0"/>
                <a:cs typeface="Times New Roman" panose="02020603050405020304" pitchFamily="18" charset="0"/>
              </a:rPr>
              <a:t>магнитной доске(фланелеграфе) </a:t>
            </a:r>
            <a:r>
              <a:rPr lang="ru-RU" sz="2400" dirty="0">
                <a:solidFill>
                  <a:srgbClr val="7030A0"/>
                </a:solidFill>
                <a:latin typeface="Times New Roman" panose="02020603050405020304" pitchFamily="18" charset="0"/>
                <a:cs typeface="Times New Roman" panose="02020603050405020304" pitchFamily="18" charset="0"/>
              </a:rPr>
              <a:t>или демонстрацией игрушек. На столе воспитателя можно с помощью игрушек устроить инсценировку, по ходу которой повторяется учебный материал (звукосочетания, </a:t>
            </a:r>
            <a:r>
              <a:rPr lang="ru-RU" sz="2400" dirty="0" err="1">
                <a:solidFill>
                  <a:srgbClr val="7030A0"/>
                </a:solidFill>
                <a:latin typeface="Times New Roman" panose="02020603050405020304" pitchFamily="18" charset="0"/>
                <a:cs typeface="Times New Roman" panose="02020603050405020304" pitchFamily="18" charset="0"/>
              </a:rPr>
              <a:t>чистоговорки</a:t>
            </a:r>
            <a:r>
              <a:rPr lang="ru-RU" sz="2400" dirty="0">
                <a:solidFill>
                  <a:srgbClr val="7030A0"/>
                </a:solidFill>
                <a:latin typeface="Times New Roman" panose="02020603050405020304" pitchFamily="18" charset="0"/>
                <a:cs typeface="Times New Roman" panose="02020603050405020304" pitchFamily="18" charset="0"/>
              </a:rPr>
              <a:t>-песенки</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97816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9432"/>
            <a:ext cx="8229600" cy="1143000"/>
          </a:xfrm>
        </p:spPr>
        <p:txBody>
          <a:bodyPr/>
          <a:lstStyle/>
          <a:p>
            <a:endParaRPr lang="ru-RU"/>
          </a:p>
        </p:txBody>
      </p:sp>
      <p:sp>
        <p:nvSpPr>
          <p:cNvPr id="3" name="Объект 2"/>
          <p:cNvSpPr>
            <a:spLocks noGrp="1"/>
          </p:cNvSpPr>
          <p:nvPr>
            <p:ph idx="1"/>
          </p:nvPr>
        </p:nvSpPr>
        <p:spPr>
          <a:xfrm>
            <a:off x="465212" y="980728"/>
            <a:ext cx="6914604" cy="4613076"/>
          </a:xfrm>
        </p:spPr>
        <p:txBody>
          <a:bodyPr>
            <a:noAutofit/>
          </a:bodyPr>
          <a:lstStyle/>
          <a:p>
            <a:pPr marL="0" indent="0">
              <a:buNone/>
            </a:pPr>
            <a:r>
              <a:rPr lang="ru-RU" sz="2000" dirty="0">
                <a:latin typeface="Times New Roman" panose="02020603050405020304" pitchFamily="18" charset="0"/>
                <a:cs typeface="Times New Roman" panose="02020603050405020304" pitchFamily="18" charset="0"/>
              </a:rPr>
              <a:t> </a:t>
            </a:r>
            <a:r>
              <a:rPr lang="ru-RU" sz="2400" dirty="0">
                <a:solidFill>
                  <a:srgbClr val="7030A0"/>
                </a:solidFill>
                <a:latin typeface="Times New Roman" panose="02020603050405020304" pitchFamily="18" charset="0"/>
                <a:cs typeface="Times New Roman" panose="02020603050405020304" pitchFamily="18" charset="0"/>
              </a:rPr>
              <a:t>Для формирования выразительности речи эффективны занятия по пересказу, заучиванию стихотворений. Отдельные элементы интонации </a:t>
            </a:r>
            <a:r>
              <a:rPr lang="ru-RU" sz="2400" dirty="0" smtClean="0">
                <a:solidFill>
                  <a:srgbClr val="7030A0"/>
                </a:solidFill>
                <a:latin typeface="Times New Roman" panose="02020603050405020304" pitchFamily="18" charset="0"/>
                <a:cs typeface="Times New Roman" panose="02020603050405020304" pitchFamily="18" charset="0"/>
              </a:rPr>
              <a:t>, </a:t>
            </a:r>
            <a:r>
              <a:rPr lang="ru-RU" sz="2400" dirty="0">
                <a:solidFill>
                  <a:srgbClr val="7030A0"/>
                </a:solidFill>
                <a:latin typeface="Times New Roman" panose="02020603050405020304" pitchFamily="18" charset="0"/>
                <a:cs typeface="Times New Roman" panose="02020603050405020304" pitchFamily="18" charset="0"/>
              </a:rPr>
              <a:t>речевой слух и дыхание отрабатываются также и методом упражнений: заучивание и повторение знакомых скороговорок, игровое упражнение «Подуем на пушинки» и др.</a:t>
            </a:r>
          </a:p>
          <a:p>
            <a:pPr marL="0" indent="0">
              <a:buNone/>
            </a:pPr>
            <a:r>
              <a:rPr lang="ru-RU" sz="2400" dirty="0">
                <a:solidFill>
                  <a:srgbClr val="7030A0"/>
                </a:solidFill>
                <a:latin typeface="Times New Roman" panose="02020603050405020304" pitchFamily="18" charset="0"/>
                <a:cs typeface="Times New Roman" panose="02020603050405020304" pitchFamily="18" charset="0"/>
              </a:rPr>
              <a:t> Пользуясь указанными методами, воспитатель применяет разнообразные приемы, непосредственно влияющие на произносительную сторону речи детей.</a:t>
            </a:r>
          </a:p>
          <a:p>
            <a:pPr marL="0" indent="0">
              <a:buNone/>
            </a:pPr>
            <a:r>
              <a:rPr lang="ru-RU" sz="2400" dirty="0">
                <a:solidFill>
                  <a:srgbClr val="7030A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7314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95536" y="1412776"/>
            <a:ext cx="6984776" cy="5112568"/>
          </a:xfrm>
        </p:spPr>
        <p:txBody>
          <a:bodyPr>
            <a:normAutofit fontScale="92500" lnSpcReduction="10000"/>
          </a:bodyPr>
          <a:lstStyle/>
          <a:p>
            <a:r>
              <a:rPr lang="ru-RU" sz="2400" dirty="0">
                <a:solidFill>
                  <a:srgbClr val="7030A0"/>
                </a:solidFill>
                <a:latin typeface="Times New Roman" panose="02020603050405020304" pitchFamily="18" charset="0"/>
                <a:cs typeface="Times New Roman" panose="02020603050405020304" pitchFamily="18" charset="0"/>
              </a:rPr>
              <a:t>Ведущим </a:t>
            </a:r>
            <a:r>
              <a:rPr lang="ru-RU" sz="2400" dirty="0" smtClean="0">
                <a:solidFill>
                  <a:srgbClr val="7030A0"/>
                </a:solidFill>
                <a:latin typeface="Times New Roman" panose="02020603050405020304" pitchFamily="18" charset="0"/>
                <a:cs typeface="Times New Roman" panose="02020603050405020304" pitchFamily="18" charset="0"/>
              </a:rPr>
              <a:t>приёмом </a:t>
            </a:r>
            <a:r>
              <a:rPr lang="ru-RU" sz="2400" dirty="0">
                <a:solidFill>
                  <a:srgbClr val="7030A0"/>
                </a:solidFill>
                <a:latin typeface="Times New Roman" panose="02020603050405020304" pitchFamily="18" charset="0"/>
                <a:cs typeface="Times New Roman" panose="02020603050405020304" pitchFamily="18" charset="0"/>
              </a:rPr>
              <a:t>является образец правильного произношения, выполнения задания, который дает педагог. Если педагог применяет образец на первоначальной ступени обучения, то зачастую он подкрепляет этот прием кратким или развернутым объяснением демонстрируемых качеств речи или движений </a:t>
            </a:r>
            <a:r>
              <a:rPr lang="ru-RU" sz="2400" dirty="0" err="1">
                <a:solidFill>
                  <a:srgbClr val="7030A0"/>
                </a:solidFill>
                <a:latin typeface="Times New Roman" panose="02020603050405020304" pitchFamily="18" charset="0"/>
                <a:cs typeface="Times New Roman" panose="02020603050405020304" pitchFamily="18" charset="0"/>
              </a:rPr>
              <a:t>рече</a:t>
            </a:r>
            <a:r>
              <a:rPr lang="ru-RU" sz="2400" dirty="0">
                <a:solidFill>
                  <a:srgbClr val="7030A0"/>
                </a:solidFill>
                <a:latin typeface="Times New Roman" panose="02020603050405020304" pitchFamily="18" charset="0"/>
                <a:cs typeface="Times New Roman" panose="02020603050405020304" pitchFamily="18" charset="0"/>
              </a:rPr>
              <a:t>-двигательного аппарата («Вы, дети, слышите, что я не просто говорю слово со звуком р, но специально выделяю этот звук, произношу его долго, протяжно: а-р-р-р-</a:t>
            </a:r>
            <a:r>
              <a:rPr lang="ru-RU" sz="2400" dirty="0" err="1">
                <a:solidFill>
                  <a:srgbClr val="7030A0"/>
                </a:solidFill>
                <a:latin typeface="Times New Roman" panose="02020603050405020304" pitchFamily="18" charset="0"/>
                <a:cs typeface="Times New Roman" panose="02020603050405020304" pitchFamily="18" charset="0"/>
              </a:rPr>
              <a:t>буз</a:t>
            </a:r>
            <a:r>
              <a:rPr lang="ru-RU" sz="2400" dirty="0">
                <a:solidFill>
                  <a:srgbClr val="7030A0"/>
                </a:solidFill>
                <a:latin typeface="Times New Roman" panose="02020603050405020304" pitchFamily="18" charset="0"/>
                <a:cs typeface="Times New Roman" panose="02020603050405020304" pitchFamily="18" charset="0"/>
              </a:rPr>
              <a:t>...»). При формировании фонематического слуха, </a:t>
            </a:r>
            <a:r>
              <a:rPr lang="ru-RU" sz="2400" dirty="0" err="1">
                <a:solidFill>
                  <a:srgbClr val="7030A0"/>
                </a:solidFill>
                <a:latin typeface="Times New Roman" panose="02020603050405020304" pitchFamily="18" charset="0"/>
                <a:cs typeface="Times New Roman" panose="02020603050405020304" pitchFamily="18" charset="0"/>
              </a:rPr>
              <a:t>звуко</a:t>
            </a:r>
            <a:r>
              <a:rPr lang="ru-RU" sz="2400" dirty="0">
                <a:solidFill>
                  <a:srgbClr val="7030A0"/>
                </a:solidFill>
                <a:latin typeface="Times New Roman" panose="02020603050405020304" pitchFamily="18" charset="0"/>
                <a:cs typeface="Times New Roman" panose="02020603050405020304" pitchFamily="18" charset="0"/>
              </a:rPr>
              <a:t>- и </a:t>
            </a:r>
            <a:r>
              <a:rPr lang="ru-RU" sz="2400" dirty="0" err="1">
                <a:solidFill>
                  <a:srgbClr val="7030A0"/>
                </a:solidFill>
                <a:latin typeface="Times New Roman" panose="02020603050405020304" pitchFamily="18" charset="0"/>
                <a:cs typeface="Times New Roman" panose="02020603050405020304" pitchFamily="18" charset="0"/>
              </a:rPr>
              <a:t>словопроизношения</a:t>
            </a:r>
            <a:r>
              <a:rPr lang="ru-RU" sz="2400" dirty="0">
                <a:solidFill>
                  <a:srgbClr val="7030A0"/>
                </a:solidFill>
                <a:latin typeface="Times New Roman" panose="02020603050405020304" pitchFamily="18" charset="0"/>
                <a:cs typeface="Times New Roman" panose="02020603050405020304" pitchFamily="18" charset="0"/>
              </a:rPr>
              <a:t> рекомендуется специфичный прием — утрированное (с подчеркнутой дикцией) произношение или интонирование звука (ударного слога, искажаемой детьми части слова).</a:t>
            </a:r>
          </a:p>
          <a:p>
            <a:endParaRPr lang="ru-RU" dirty="0"/>
          </a:p>
        </p:txBody>
      </p:sp>
    </p:spTree>
    <p:extLst>
      <p:ext uri="{BB962C8B-B14F-4D97-AF65-F5344CB8AC3E}">
        <p14:creationId xmlns:p14="http://schemas.microsoft.com/office/powerpoint/2010/main" val="1996607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467544" y="980728"/>
            <a:ext cx="7272808" cy="5635501"/>
          </a:xfrm>
        </p:spPr>
        <p:txBody>
          <a:bodyPr>
            <a:normAutofit lnSpcReduction="10000"/>
          </a:bodyPr>
          <a:lstStyle/>
          <a:p>
            <a:pPr marL="0" indent="0">
              <a:buNone/>
            </a:pPr>
            <a:r>
              <a:rPr lang="ru-RU" sz="2000" dirty="0">
                <a:latin typeface="Times New Roman" panose="02020603050405020304" pitchFamily="18" charset="0"/>
                <a:cs typeface="Times New Roman" panose="02020603050405020304" pitchFamily="18" charset="0"/>
              </a:rPr>
              <a:t> </a:t>
            </a:r>
            <a:r>
              <a:rPr lang="ru-RU" sz="2000" dirty="0">
                <a:solidFill>
                  <a:srgbClr val="7030A0"/>
                </a:solidFill>
                <a:latin typeface="Times New Roman" panose="02020603050405020304" pitchFamily="18" charset="0"/>
                <a:cs typeface="Times New Roman" panose="02020603050405020304" pitchFamily="18" charset="0"/>
              </a:rPr>
              <a:t>В младших группах часто используется образное называние звука или звукосочетания (</a:t>
            </a:r>
            <a:r>
              <a:rPr lang="ru-RU" sz="2000" dirty="0" err="1">
                <a:solidFill>
                  <a:srgbClr val="7030A0"/>
                </a:solidFill>
                <a:latin typeface="Times New Roman" panose="02020603050405020304" pitchFamily="18" charset="0"/>
                <a:cs typeface="Times New Roman" panose="02020603050405020304" pitchFamily="18" charset="0"/>
              </a:rPr>
              <a:t>ззз</a:t>
            </a:r>
            <a:r>
              <a:rPr lang="ru-RU" sz="2000" dirty="0">
                <a:solidFill>
                  <a:srgbClr val="7030A0"/>
                </a:solidFill>
                <a:latin typeface="Times New Roman" panose="02020603050405020304" pitchFamily="18" charset="0"/>
                <a:cs typeface="Times New Roman" panose="02020603050405020304" pitchFamily="18" charset="0"/>
              </a:rPr>
              <a:t> — песенка комара; туп-туп-туп — топает козленок).</a:t>
            </a:r>
          </a:p>
          <a:p>
            <a:pPr marL="0" indent="0">
              <a:buNone/>
            </a:pPr>
            <a:r>
              <a:rPr lang="ru-RU" sz="2000" dirty="0">
                <a:solidFill>
                  <a:srgbClr val="7030A0"/>
                </a:solidFill>
                <a:latin typeface="Times New Roman" panose="02020603050405020304" pitchFamily="18" charset="0"/>
                <a:cs typeface="Times New Roman" panose="02020603050405020304" pitchFamily="18" charset="0"/>
              </a:rPr>
              <a:t> Показ и объяснение артикуляции в этих группах часто включается в игровой сюжет(«Сказка Веселого Язычка»). Активным приемом являются хоровые и индивидуальные повторения. Именно они обеспечивают тренировку </a:t>
            </a:r>
            <a:r>
              <a:rPr lang="ru-RU" sz="2000" dirty="0" err="1">
                <a:solidFill>
                  <a:srgbClr val="7030A0"/>
                </a:solidFill>
                <a:latin typeface="Times New Roman" panose="02020603050405020304" pitchFamily="18" charset="0"/>
                <a:cs typeface="Times New Roman" panose="02020603050405020304" pitchFamily="18" charset="0"/>
              </a:rPr>
              <a:t>речедвигательного</a:t>
            </a:r>
            <a:r>
              <a:rPr lang="ru-RU" sz="2000" dirty="0">
                <a:solidFill>
                  <a:srgbClr val="7030A0"/>
                </a:solidFill>
                <a:latin typeface="Times New Roman" panose="02020603050405020304" pitchFamily="18" charset="0"/>
                <a:cs typeface="Times New Roman" panose="02020603050405020304" pitchFamily="18" charset="0"/>
              </a:rPr>
              <a:t> аппарата детей, так важную в формировании звуковой культуры речи. Особенно полезны негромкие проговаривания звуков (звукосочетаний) небольшими подгруппами, когда дети могут прислушаться к ответам товарищей.</a:t>
            </a:r>
          </a:p>
          <a:p>
            <a:pPr marL="0" indent="0">
              <a:buNone/>
            </a:pPr>
            <a:r>
              <a:rPr lang="ru-RU" sz="2000" dirty="0">
                <a:solidFill>
                  <a:srgbClr val="7030A0"/>
                </a:solidFill>
                <a:latin typeface="Times New Roman" panose="02020603050405020304" pitchFamily="18" charset="0"/>
                <a:cs typeface="Times New Roman" panose="02020603050405020304" pitchFamily="18" charset="0"/>
              </a:rPr>
              <a:t> Повышает качество ответов такой прием, как обоснование необходимости выполнить задание педагога. Оно дается или в эмоционально-шутливой форме («Давайте поучим индюка петь веселую песенку!»), или в деловой («Надо крепко-крепко запомнить, как произносится слово </a:t>
            </a:r>
            <a:r>
              <a:rPr lang="ru-RU" sz="2000" dirty="0" err="1">
                <a:solidFill>
                  <a:srgbClr val="7030A0"/>
                </a:solidFill>
                <a:latin typeface="Times New Roman" panose="02020603050405020304" pitchFamily="18" charset="0"/>
                <a:cs typeface="Times New Roman" panose="02020603050405020304" pitchFamily="18" charset="0"/>
              </a:rPr>
              <a:t>шофе</a:t>
            </a:r>
            <a:r>
              <a:rPr lang="ru-RU" sz="2000" dirty="0">
                <a:solidFill>
                  <a:srgbClr val="7030A0"/>
                </a:solidFill>
                <a:latin typeface="Times New Roman" panose="02020603050405020304" pitchFamily="18" charset="0"/>
                <a:cs typeface="Times New Roman" panose="02020603050405020304" pitchFamily="18" charset="0"/>
              </a:rPr>
              <a:t>-е-ер, шоферы, а иначе говорить просто неграмотно, некрасиво — кому же хочется попасть в смешное положение?»).</a:t>
            </a:r>
          </a:p>
          <a:p>
            <a:endParaRPr lang="ru-RU" dirty="0">
              <a:solidFill>
                <a:srgbClr val="7030A0"/>
              </a:solidFill>
            </a:endParaRPr>
          </a:p>
        </p:txBody>
      </p:sp>
    </p:spTree>
    <p:extLst>
      <p:ext uri="{BB962C8B-B14F-4D97-AF65-F5344CB8AC3E}">
        <p14:creationId xmlns:p14="http://schemas.microsoft.com/office/powerpoint/2010/main" val="2638730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611560" y="1412775"/>
            <a:ext cx="7344816" cy="4896545"/>
          </a:xfrm>
        </p:spPr>
        <p:txBody>
          <a:bodyPr>
            <a:normAutofit/>
          </a:bodyPr>
          <a:lstStyle/>
          <a:p>
            <a:pPr marL="0" indent="0">
              <a:buNone/>
            </a:pPr>
            <a:r>
              <a:rPr lang="ru-RU" sz="2000" dirty="0">
                <a:solidFill>
                  <a:srgbClr val="7030A0"/>
                </a:solidFill>
                <a:latin typeface="Times New Roman" panose="02020603050405020304" pitchFamily="18" charset="0"/>
                <a:cs typeface="Times New Roman" panose="02020603050405020304" pitchFamily="18" charset="0"/>
              </a:rPr>
              <a:t>Примыкает к этому и другой </a:t>
            </a:r>
            <a:r>
              <a:rPr lang="ru-RU" sz="2000" dirty="0" smtClean="0">
                <a:solidFill>
                  <a:srgbClr val="7030A0"/>
                </a:solidFill>
                <a:latin typeface="Times New Roman" panose="02020603050405020304" pitchFamily="18" charset="0"/>
                <a:cs typeface="Times New Roman" panose="02020603050405020304" pitchFamily="18" charset="0"/>
              </a:rPr>
              <a:t>приём </a:t>
            </a:r>
            <a:r>
              <a:rPr lang="ru-RU" sz="2000" dirty="0">
                <a:solidFill>
                  <a:srgbClr val="7030A0"/>
                </a:solidFill>
                <a:latin typeface="Times New Roman" panose="02020603050405020304" pitchFamily="18" charset="0"/>
                <a:cs typeface="Times New Roman" panose="02020603050405020304" pitchFamily="18" charset="0"/>
              </a:rPr>
              <a:t>— индивидуальная мотивировка задания, индивидуальное указание перед ответом ребенка («Мне кажется, что колыбельная особенно хорошо получится у Сережи — он умеет быть ласковым, заботливым»).</a:t>
            </a:r>
          </a:p>
          <a:p>
            <a:pPr marL="0" indent="0">
              <a:buNone/>
            </a:pPr>
            <a:r>
              <a:rPr lang="ru-RU" sz="2000" dirty="0">
                <a:solidFill>
                  <a:srgbClr val="7030A0"/>
                </a:solidFill>
                <a:latin typeface="Times New Roman" panose="02020603050405020304" pitchFamily="18" charset="0"/>
                <a:cs typeface="Times New Roman" panose="02020603050405020304" pitchFamily="18" charset="0"/>
              </a:rPr>
              <a:t> В случае ошибочных ответов возможны такие активные приемы, основанные на имитации, как совместная речь ребенка и воспитателя, а также </a:t>
            </a:r>
            <a:r>
              <a:rPr lang="ru-RU" sz="2000" dirty="0" smtClean="0">
                <a:solidFill>
                  <a:srgbClr val="7030A0"/>
                </a:solidFill>
                <a:latin typeface="Times New Roman" panose="02020603050405020304" pitchFamily="18" charset="0"/>
                <a:cs typeface="Times New Roman" panose="02020603050405020304" pitchFamily="18" charset="0"/>
              </a:rPr>
              <a:t>отражённая </a:t>
            </a:r>
            <a:r>
              <a:rPr lang="ru-RU" sz="2000" dirty="0">
                <a:solidFill>
                  <a:srgbClr val="7030A0"/>
                </a:solidFill>
                <a:latin typeface="Times New Roman" panose="02020603050405020304" pitchFamily="18" charset="0"/>
                <a:cs typeface="Times New Roman" panose="02020603050405020304" pitchFamily="18" charset="0"/>
              </a:rPr>
              <a:t>речь (незамедлительное повторение ребенком речи-образца).</a:t>
            </a:r>
          </a:p>
          <a:p>
            <a:pPr marL="0" indent="0">
              <a:buNone/>
            </a:pPr>
            <a:r>
              <a:rPr lang="ru-RU" sz="2000" dirty="0">
                <a:solidFill>
                  <a:srgbClr val="7030A0"/>
                </a:solidFill>
                <a:latin typeface="Times New Roman" panose="02020603050405020304" pitchFamily="18" charset="0"/>
                <a:cs typeface="Times New Roman" panose="02020603050405020304" pitchFamily="18" charset="0"/>
              </a:rPr>
              <a:t> В процессе отработки и закрепления произносительных умений ребенка ценен пример правильной речи его сверстников. Этот фактор надо использовать не только на занятиях, но и в свободно организуемых играх и упражнениях, к которым привлекаются как дети, не овладевшие каким-то умением, так и те, кто говорит правильно, четко</a:t>
            </a:r>
          </a:p>
        </p:txBody>
      </p:sp>
    </p:spTree>
    <p:extLst>
      <p:ext uri="{BB962C8B-B14F-4D97-AF65-F5344CB8AC3E}">
        <p14:creationId xmlns:p14="http://schemas.microsoft.com/office/powerpoint/2010/main" val="2405033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23528" y="1124744"/>
            <a:ext cx="7416824" cy="5491485"/>
          </a:xfrm>
        </p:spPr>
        <p:txBody>
          <a:bodyPr>
            <a:noAutofit/>
          </a:bodyPr>
          <a:lstStyle/>
          <a:p>
            <a:pPr marL="0" indent="0">
              <a:buNone/>
            </a:pPr>
            <a:r>
              <a:rPr lang="ru-RU" sz="2000" dirty="0"/>
              <a:t> </a:t>
            </a:r>
            <a:r>
              <a:rPr lang="ru-RU" sz="2000" dirty="0">
                <a:solidFill>
                  <a:srgbClr val="7030A0"/>
                </a:solidFill>
                <a:latin typeface="Times New Roman" panose="02020603050405020304" pitchFamily="18" charset="0"/>
                <a:cs typeface="Times New Roman" panose="02020603050405020304" pitchFamily="18" charset="0"/>
              </a:rPr>
              <a:t>Традиционны такие приемы, как оценка ответа или действия и исправление. Следует предостеречь педагогов от назойливого, слишком частого, использования исправлений и подсказов (звукопроизношения, темпа и т. д.), так как это нервирует ребенка. На занятиях может употребляться и такой специфичный прием — образная физкультурная пауза, которая благодаря сочетанию движений детей с произнесением отрабатываемых звуков или звукосочетаний (игровая ситуация ) служит одновременно и отдыхом, и закреплением учебного материала (выйти из-за столов, походить, присесть и показать, как квохчут курочки).</a:t>
            </a:r>
          </a:p>
          <a:p>
            <a:pPr marL="0" indent="0">
              <a:buNone/>
            </a:pPr>
            <a:r>
              <a:rPr lang="ru-RU" sz="2000" dirty="0">
                <a:solidFill>
                  <a:srgbClr val="7030A0"/>
                </a:solidFill>
                <a:latin typeface="Times New Roman" panose="02020603050405020304" pitchFamily="18" charset="0"/>
                <a:cs typeface="Times New Roman" panose="02020603050405020304" pitchFamily="18" charset="0"/>
              </a:rPr>
              <a:t>В процессе работы над звуковой культурой речи уместны и наглядные приемы — показ артикуляционных движений, демонстрация игрушки или картинки. В играх и упражнениях часто фигурирует дополнительное оборудование — «волшебная» палочка для подачи сигнала к началу или окончанию ответа, фишки и другой раздаточный материал, служащий для обозначения звуковой структуры </a:t>
            </a:r>
            <a:r>
              <a:rPr lang="ru-RU" sz="2000" dirty="0" smtClean="0">
                <a:solidFill>
                  <a:srgbClr val="7030A0"/>
                </a:solidFill>
                <a:latin typeface="Times New Roman" panose="02020603050405020304" pitchFamily="18" charset="0"/>
                <a:cs typeface="Times New Roman" panose="02020603050405020304" pitchFamily="18" charset="0"/>
              </a:rPr>
              <a:t>слова.</a:t>
            </a:r>
            <a:endParaRPr lang="ru-RU" sz="2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7233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714648"/>
            <a:ext cx="6347713" cy="986160"/>
          </a:xfrm>
        </p:spPr>
        <p:txBody>
          <a:bodyPr/>
          <a:lstStyle/>
          <a:p>
            <a:endParaRPr lang="ru-RU"/>
          </a:p>
        </p:txBody>
      </p:sp>
      <p:sp>
        <p:nvSpPr>
          <p:cNvPr id="3" name="Объект 2"/>
          <p:cNvSpPr>
            <a:spLocks noGrp="1"/>
          </p:cNvSpPr>
          <p:nvPr>
            <p:ph idx="1"/>
          </p:nvPr>
        </p:nvSpPr>
        <p:spPr>
          <a:xfrm>
            <a:off x="467544" y="980728"/>
            <a:ext cx="7560840" cy="5059437"/>
          </a:xfrm>
        </p:spPr>
        <p:txBody>
          <a:bodyPr>
            <a:noAutofit/>
          </a:bodyPr>
          <a:lstStyle/>
          <a:p>
            <a:pPr marL="0" indent="0">
              <a:buNone/>
            </a:pPr>
            <a:r>
              <a:rPr lang="ru-RU" sz="2400" dirty="0">
                <a:solidFill>
                  <a:srgbClr val="7030A0"/>
                </a:solidFill>
                <a:latin typeface="Times New Roman" panose="02020603050405020304" pitchFamily="18" charset="0"/>
                <a:cs typeface="Times New Roman" panose="02020603050405020304" pitchFamily="18" charset="0"/>
              </a:rPr>
              <a:t>Работа по формированию речевого слуха проводится во всех возрастных группах. Большое место занимают дидактические игры на развитие слухового внимания, т. е. умения услышать звук, соотнести его с источником и местом подачи. В младших группах в играх, которые проводят на речевых занятиях, используются музыкальные инструменты и озвученные игрушки, чтобы дети приучались различать силу и характер звука. Имитируя гром; в игре «Угадай, что делать?» при громких звуках бубна или погремушки дети машут флажками, при слабых звуках — опускают флажки на колени. Широко распространены игры «Где позвонили?», «Угадай, на чем играют?», «Что делает за ширмой Петрушка?.</a:t>
            </a:r>
            <a:br>
              <a:rPr lang="ru-RU" sz="2400" dirty="0">
                <a:solidFill>
                  <a:srgbClr val="7030A0"/>
                </a:solidFill>
                <a:latin typeface="Times New Roman" panose="02020603050405020304" pitchFamily="18" charset="0"/>
                <a:cs typeface="Times New Roman" panose="02020603050405020304" pitchFamily="18" charset="0"/>
              </a:rPr>
            </a:br>
            <a:endParaRPr lang="ru-RU"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1295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5" y="0"/>
            <a:ext cx="9132110" cy="6858000"/>
          </a:xfrm>
          <a:prstGeom prst="rect">
            <a:avLst/>
          </a:prstGeom>
        </p:spPr>
      </p:pic>
      <p:sp>
        <p:nvSpPr>
          <p:cNvPr id="2" name="Заголовок 1"/>
          <p:cNvSpPr>
            <a:spLocks noGrp="1"/>
          </p:cNvSpPr>
          <p:nvPr>
            <p:ph type="title"/>
          </p:nvPr>
        </p:nvSpPr>
        <p:spPr>
          <a:xfrm>
            <a:off x="457200" y="2132856"/>
            <a:ext cx="8229600" cy="3240360"/>
          </a:xfrm>
        </p:spPr>
        <p:txBody>
          <a:bodyPr>
            <a:normAutofit/>
          </a:bodyPr>
          <a:lstStyle/>
          <a:p>
            <a:pPr algn="r"/>
            <a:r>
              <a:rPr lang="ru-RU" dirty="0" smtClean="0">
                <a:solidFill>
                  <a:srgbClr val="7030A0"/>
                </a:solidFill>
              </a:rPr>
              <a:t>«Ясность-главное достоинство речи. Достоинство речи –быть ясной и не быть низкой» </a:t>
            </a:r>
            <a:br>
              <a:rPr lang="ru-RU" dirty="0" smtClean="0">
                <a:solidFill>
                  <a:srgbClr val="7030A0"/>
                </a:solidFill>
              </a:rPr>
            </a:br>
            <a:r>
              <a:rPr lang="ru-RU" sz="4000" dirty="0" smtClean="0">
                <a:solidFill>
                  <a:srgbClr val="7030A0"/>
                </a:solidFill>
              </a:rPr>
              <a:t>Аристотель</a:t>
            </a:r>
            <a:endParaRPr lang="ru-RU" sz="4000" dirty="0">
              <a:solidFill>
                <a:srgbClr val="7030A0"/>
              </a:solidFill>
            </a:endParaRPr>
          </a:p>
        </p:txBody>
      </p:sp>
      <p:sp>
        <p:nvSpPr>
          <p:cNvPr id="3" name="Объект 2"/>
          <p:cNvSpPr>
            <a:spLocks noGrp="1"/>
          </p:cNvSpPr>
          <p:nvPr>
            <p:ph idx="1"/>
          </p:nvPr>
        </p:nvSpPr>
        <p:spPr>
          <a:xfrm>
            <a:off x="457200" y="692696"/>
            <a:ext cx="8795320" cy="5433467"/>
          </a:xfrm>
        </p:spPr>
        <p:txBody>
          <a:bodyPr/>
          <a:lstStyle/>
          <a:p>
            <a:pPr marL="0" indent="0">
              <a:buNone/>
            </a:pPr>
            <a:r>
              <a:rPr lang="ru-RU" dirty="0" smtClean="0"/>
              <a:t>     </a:t>
            </a:r>
            <a:endParaRPr lang="ru-RU" dirty="0">
              <a:solidFill>
                <a:srgbClr val="7030A0"/>
              </a:solidFill>
            </a:endParaRPr>
          </a:p>
        </p:txBody>
      </p:sp>
    </p:spTree>
    <p:extLst>
      <p:ext uri="{BB962C8B-B14F-4D97-AF65-F5344CB8AC3E}">
        <p14:creationId xmlns:p14="http://schemas.microsoft.com/office/powerpoint/2010/main" val="391145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09598" y="1412776"/>
            <a:ext cx="7274769" cy="4628587"/>
          </a:xfrm>
        </p:spPr>
        <p:txBody>
          <a:bodyPr>
            <a:noAutofit/>
          </a:bodyPr>
          <a:lstStyle/>
          <a:p>
            <a:r>
              <a:rPr lang="ru-RU" sz="2400" dirty="0">
                <a:solidFill>
                  <a:srgbClr val="7030A0"/>
                </a:solidFill>
                <a:latin typeface="Times New Roman" panose="02020603050405020304" pitchFamily="18" charset="0"/>
                <a:cs typeface="Times New Roman" panose="02020603050405020304" pitchFamily="18" charset="0"/>
              </a:rPr>
              <a:t>В старших группах слуховые восприятия у детей развивают не только в процессе игр, аналогичных описанным выше, но и путем прослушивания радиопередач, магнитофонных записей и т. д. Следует чаще практиковать кратковременные «минуты тишины», превращая их в упражнения «Кто больше услышит?», «О чем говорит комната?». По ходу этих упражнений можно предлагать отдельным детям с помощью звукоподражаний воспроизвести то, что они услышали (капает вода из крана, жужжит беличье колесо и т. д.).</a:t>
            </a:r>
            <a:br>
              <a:rPr lang="ru-RU" sz="2400" dirty="0">
                <a:solidFill>
                  <a:srgbClr val="7030A0"/>
                </a:solidFill>
                <a:latin typeface="Times New Roman" panose="02020603050405020304" pitchFamily="18" charset="0"/>
                <a:cs typeface="Times New Roman" panose="02020603050405020304" pitchFamily="18" charset="0"/>
              </a:rPr>
            </a:br>
            <a:endParaRPr lang="ru-RU" sz="2400" dirty="0"/>
          </a:p>
        </p:txBody>
      </p:sp>
    </p:spTree>
    <p:extLst>
      <p:ext uri="{BB962C8B-B14F-4D97-AF65-F5344CB8AC3E}">
        <p14:creationId xmlns:p14="http://schemas.microsoft.com/office/powerpoint/2010/main" val="4277152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15816" y="1844824"/>
            <a:ext cx="6347713" cy="1320800"/>
          </a:xfrm>
        </p:spPr>
        <p:txBody>
          <a:bodyPr/>
          <a:lstStyle/>
          <a:p>
            <a:endParaRPr lang="ru-RU" dirty="0"/>
          </a:p>
        </p:txBody>
      </p:sp>
      <p:sp>
        <p:nvSpPr>
          <p:cNvPr id="3" name="Объект 2"/>
          <p:cNvSpPr>
            <a:spLocks noGrp="1"/>
          </p:cNvSpPr>
          <p:nvPr>
            <p:ph idx="1"/>
          </p:nvPr>
        </p:nvSpPr>
        <p:spPr>
          <a:xfrm>
            <a:off x="323528" y="404664"/>
            <a:ext cx="7416824" cy="5976664"/>
          </a:xfrm>
        </p:spPr>
        <p:txBody>
          <a:bodyPr>
            <a:noAutofit/>
          </a:bodyPr>
          <a:lstStyle/>
          <a:p>
            <a:pPr marL="0" indent="0">
              <a:buNone/>
            </a:pPr>
            <a:r>
              <a:rPr lang="ru-RU" dirty="0">
                <a:solidFill>
                  <a:srgbClr val="7030A0"/>
                </a:solidFill>
                <a:latin typeface="Times New Roman" panose="02020603050405020304" pitchFamily="18" charset="0"/>
                <a:cs typeface="Times New Roman" panose="02020603050405020304" pitchFamily="18" charset="0"/>
              </a:rPr>
              <a:t>Другую категорию составляют игры на развитие собственно речевого слуха (для восприятия и осознания звуков речи, слов). Предлагаются игры для каждой возрастной группы (продолжительностью 3—7 мин), которые желательно проводить с детьми 1—2 раза в неделю на занятиях и вне их. </a:t>
            </a:r>
            <a:br>
              <a:rPr lang="ru-RU" dirty="0">
                <a:solidFill>
                  <a:srgbClr val="7030A0"/>
                </a:solidFill>
                <a:latin typeface="Times New Roman" panose="02020603050405020304" pitchFamily="18" charset="0"/>
                <a:cs typeface="Times New Roman" panose="02020603050405020304" pitchFamily="18" charset="0"/>
              </a:rPr>
            </a:br>
            <a:r>
              <a:rPr lang="ru-RU" dirty="0">
                <a:solidFill>
                  <a:srgbClr val="7030A0"/>
                </a:solidFill>
                <a:latin typeface="Times New Roman" panose="02020603050405020304" pitchFamily="18" charset="0"/>
                <a:cs typeface="Times New Roman" panose="02020603050405020304" pitchFamily="18" charset="0"/>
              </a:rPr>
              <a:t>Уже в младшей группе детям предлагается вслушиваться в звучащую речь, различать на слух ее разнообразные качества, «отгадывать» их (слово говорят шепотом или громко, медленно или быстро). Так, например, игра «Угадай, что я сказала?» побуждает ребенка вслушиваться в речь педагога и сверстников. Этому способствует игровое правило, которое сообщает воспитатель: «Я буду говорить тихо, вы внимательно прислушивайтесь и угадывайте, что я сказала. Тот, кого я вызову, громко и четко скажет, что он услышал». Содержание игры можно сделать более насыщенным, если включать в нее для отгадывания трудный для детей материал, например в средней группе — слова с шипящими и сонорными звуками, в старших — многосложные слова или слова, трудные в орфоэпическом отношении, близкие друг другу по звучанию (сок-сук), а также звуки.</a:t>
            </a:r>
            <a:br>
              <a:rPr lang="ru-RU" dirty="0">
                <a:solidFill>
                  <a:srgbClr val="7030A0"/>
                </a:solidFill>
                <a:latin typeface="Times New Roman" panose="02020603050405020304" pitchFamily="18" charset="0"/>
                <a:cs typeface="Times New Roman" panose="02020603050405020304" pitchFamily="18" charset="0"/>
              </a:rPr>
            </a:br>
            <a:r>
              <a:rPr lang="ru-RU" dirty="0">
                <a:solidFill>
                  <a:srgbClr val="7030A0"/>
                </a:solidFill>
                <a:latin typeface="Times New Roman" panose="02020603050405020304" pitchFamily="18" charset="0"/>
                <a:cs typeface="Times New Roman" panose="02020603050405020304" pitchFamily="18" charset="0"/>
              </a:rPr>
              <a:t>Средний возраст — пора совершенствования слухового восприятия, фонематического слуха. Это своеобразная подготовка ребенка к предстоящему затем овладению звуковым анализом </a:t>
            </a:r>
            <a:r>
              <a:rPr lang="ru-RU" dirty="0" smtClean="0">
                <a:solidFill>
                  <a:srgbClr val="7030A0"/>
                </a:solidFill>
                <a:latin typeface="Times New Roman" panose="02020603050405020304" pitchFamily="18" charset="0"/>
                <a:cs typeface="Times New Roman" panose="02020603050405020304" pitchFamily="18" charset="0"/>
              </a:rPr>
              <a:t>слов.</a:t>
            </a:r>
            <a:endParaRPr lang="ru-RU"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8752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609599" y="1196752"/>
            <a:ext cx="6347714" cy="4844611"/>
          </a:xfrm>
        </p:spPr>
        <p:txBody>
          <a:bodyPr>
            <a:noAutofit/>
          </a:bodyPr>
          <a:lstStyle/>
          <a:p>
            <a:pPr marL="0" indent="0">
              <a:buNone/>
            </a:pPr>
            <a:r>
              <a:rPr lang="ru-RU" sz="2000" dirty="0">
                <a:solidFill>
                  <a:srgbClr val="7030A0"/>
                </a:solidFill>
                <a:latin typeface="Times New Roman" panose="02020603050405020304" pitchFamily="18" charset="0"/>
                <a:cs typeface="Times New Roman" panose="02020603050405020304" pitchFamily="18" charset="0"/>
              </a:rPr>
              <a:t>В старших группах, естественно, продолжают совершенствование речевого слуха; дети учатся выделять и определять различные компоненты речи (интонацию, высоту и силу голоса и др.). Но основная, наиболее серьезная задача — подведение ребенка к осознанию звукового строения слова и словесного состава предложения. Воспитатель учит детей понимать термины «слово», «звук», «слог» (или часть слова), устанавливать последовательность звуков и слогов в слове.</a:t>
            </a:r>
            <a:br>
              <a:rPr lang="ru-RU" sz="2000" dirty="0">
                <a:solidFill>
                  <a:srgbClr val="7030A0"/>
                </a:solidFill>
                <a:latin typeface="Times New Roman" panose="02020603050405020304" pitchFamily="18" charset="0"/>
                <a:cs typeface="Times New Roman" panose="02020603050405020304" pitchFamily="18" charset="0"/>
              </a:rPr>
            </a:br>
            <a:r>
              <a:rPr lang="ru-RU" sz="2000" dirty="0">
                <a:solidFill>
                  <a:srgbClr val="7030A0"/>
                </a:solidFill>
                <a:latin typeface="Times New Roman" panose="02020603050405020304" pitchFamily="18" charset="0"/>
                <a:cs typeface="Times New Roman" panose="02020603050405020304" pitchFamily="18" charset="0"/>
              </a:rPr>
              <a:t>Эта работа сочетается с воспитанием интереса, любопытства к слову и речи вообще. Она включает в себя самостоятельную творческую работу ребенка со словом, требующую речевого и поэтического слуха: придумывание слов с заданным звуком или с заданным количеством слогов, близких по звучанию (пушка — мушка — </a:t>
            </a:r>
            <a:r>
              <a:rPr lang="ru-RU" sz="2000" dirty="0" smtClean="0">
                <a:solidFill>
                  <a:srgbClr val="7030A0"/>
                </a:solidFill>
                <a:latin typeface="Times New Roman" panose="02020603050405020304" pitchFamily="18" charset="0"/>
                <a:cs typeface="Times New Roman" panose="02020603050405020304" pitchFamily="18" charset="0"/>
              </a:rPr>
              <a:t>сушка)</a:t>
            </a:r>
            <a:endParaRPr lang="ru-RU" sz="2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5019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755576" y="1412777"/>
            <a:ext cx="6912768" cy="4032448"/>
          </a:xfrm>
        </p:spPr>
        <p:txBody>
          <a:bodyPr>
            <a:noAutofit/>
          </a:bodyPr>
          <a:lstStyle/>
          <a:p>
            <a:pPr marL="0" indent="0">
              <a:buNone/>
            </a:pPr>
            <a:r>
              <a:rPr lang="ru-RU" sz="2400" dirty="0">
                <a:solidFill>
                  <a:srgbClr val="7030A0"/>
                </a:solidFill>
                <a:latin typeface="Times New Roman" panose="02020603050405020304" pitchFamily="18" charset="0"/>
                <a:cs typeface="Times New Roman" panose="02020603050405020304" pitchFamily="18" charset="0"/>
              </a:rPr>
              <a:t>Большое значение имеет правильное, развернутое объяснение педагогом требований к дыханию детей с воспроизведением образца вдоха и выдоха.</a:t>
            </a:r>
            <a:br>
              <a:rPr lang="ru-RU" sz="2400" dirty="0">
                <a:solidFill>
                  <a:srgbClr val="7030A0"/>
                </a:solidFill>
                <a:latin typeface="Times New Roman" panose="02020603050405020304" pitchFamily="18" charset="0"/>
                <a:cs typeface="Times New Roman" panose="02020603050405020304" pitchFamily="18" charset="0"/>
              </a:rPr>
            </a:br>
            <a:r>
              <a:rPr lang="ru-RU" sz="2400" dirty="0">
                <a:solidFill>
                  <a:srgbClr val="7030A0"/>
                </a:solidFill>
                <a:latin typeface="Times New Roman" panose="02020603050405020304" pitchFamily="18" charset="0"/>
                <a:cs typeface="Times New Roman" panose="02020603050405020304" pitchFamily="18" charset="0"/>
              </a:rPr>
              <a:t>Таким образом, работа по воспитанию звуковой культуры речи представляет собой целую систему, осуществляемую с первых дней пребывания ребенка в детском саду. Без специального внимания взрослых развитие звуковой стороны речи детей задерживается, могут сложиться отрицательные речевые привычки, которые очень трудно бывает изжить.</a:t>
            </a:r>
          </a:p>
          <a:p>
            <a:endParaRPr lang="ru-RU"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9277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908" y="-99391"/>
            <a:ext cx="9177908" cy="6957392"/>
          </a:xfrm>
        </p:spPr>
      </p:pic>
    </p:spTree>
    <p:extLst>
      <p:ext uri="{BB962C8B-B14F-4D97-AF65-F5344CB8AC3E}">
        <p14:creationId xmlns:p14="http://schemas.microsoft.com/office/powerpoint/2010/main" val="1839593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399" y="0"/>
            <a:ext cx="9169399" cy="6858000"/>
          </a:xfrm>
        </p:spPr>
      </p:pic>
    </p:spTree>
    <p:extLst>
      <p:ext uri="{BB962C8B-B14F-4D97-AF65-F5344CB8AC3E}">
        <p14:creationId xmlns:p14="http://schemas.microsoft.com/office/powerpoint/2010/main" val="1747371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28" y="0"/>
            <a:ext cx="9577064" cy="6858000"/>
          </a:xfrm>
          <a:prstGeom prst="rect">
            <a:avLst/>
          </a:prstGeom>
        </p:spPr>
      </p:pic>
      <p:sp>
        <p:nvSpPr>
          <p:cNvPr id="2" name="Заголовок 1"/>
          <p:cNvSpPr>
            <a:spLocks noGrp="1"/>
          </p:cNvSpPr>
          <p:nvPr>
            <p:ph type="title"/>
          </p:nvPr>
        </p:nvSpPr>
        <p:spPr>
          <a:xfrm>
            <a:off x="-180528" y="764704"/>
            <a:ext cx="9324528" cy="5616624"/>
          </a:xfrm>
        </p:spPr>
        <p:txBody>
          <a:bodyPr/>
          <a:lstStyle/>
          <a:p>
            <a:endParaRPr lang="ru-RU" dirty="0"/>
          </a:p>
        </p:txBody>
      </p:sp>
      <p:sp>
        <p:nvSpPr>
          <p:cNvPr id="3" name="Объект 2"/>
          <p:cNvSpPr>
            <a:spLocks noGrp="1"/>
          </p:cNvSpPr>
          <p:nvPr>
            <p:ph idx="1"/>
          </p:nvPr>
        </p:nvSpPr>
        <p:spPr>
          <a:xfrm>
            <a:off x="899592" y="1052736"/>
            <a:ext cx="7787208" cy="5328592"/>
          </a:xfrm>
        </p:spPr>
        <p:txBody>
          <a:bodyPr>
            <a:noAutofit/>
          </a:bodyPr>
          <a:lstStyle/>
          <a:p>
            <a:pPr marL="0" indent="0">
              <a:buNone/>
            </a:pPr>
            <a:r>
              <a:rPr lang="ru-RU" sz="2400" b="1" i="1" dirty="0" smtClean="0">
                <a:solidFill>
                  <a:srgbClr val="7030A0"/>
                </a:solidFill>
                <a:latin typeface="Times New Roman" panose="02020603050405020304" pitchFamily="18" charset="0"/>
                <a:cs typeface="Times New Roman" panose="02020603050405020304" pitchFamily="18" charset="0"/>
              </a:rPr>
              <a:t>        Понятие </a:t>
            </a:r>
            <a:r>
              <a:rPr lang="ru-RU" sz="2400" b="1" i="1" dirty="0">
                <a:solidFill>
                  <a:srgbClr val="7030A0"/>
                </a:solidFill>
                <a:latin typeface="Times New Roman" panose="02020603050405020304" pitchFamily="18" charset="0"/>
                <a:cs typeface="Times New Roman" panose="02020603050405020304" pitchFamily="18" charset="0"/>
              </a:rPr>
              <a:t>звуковой культуры речи</a:t>
            </a:r>
            <a:endParaRPr lang="ru-RU" sz="2400" dirty="0">
              <a:solidFill>
                <a:srgbClr val="7030A0"/>
              </a:solidFill>
              <a:latin typeface="Times New Roman" panose="02020603050405020304" pitchFamily="18" charset="0"/>
              <a:cs typeface="Times New Roman" panose="02020603050405020304" pitchFamily="18" charset="0"/>
            </a:endParaRPr>
          </a:p>
          <a:p>
            <a:pPr marL="0" indent="0">
              <a:buNone/>
            </a:pPr>
            <a:r>
              <a:rPr lang="ru-RU" sz="2400" dirty="0" smtClean="0">
                <a:solidFill>
                  <a:srgbClr val="7030A0"/>
                </a:solidFill>
                <a:latin typeface="Times New Roman" panose="02020603050405020304" pitchFamily="18" charset="0"/>
                <a:cs typeface="Times New Roman" panose="02020603050405020304" pitchFamily="18" charset="0"/>
              </a:rPr>
              <a:t> Каждому </a:t>
            </a:r>
            <a:r>
              <a:rPr lang="ru-RU" sz="2400" dirty="0">
                <a:solidFill>
                  <a:srgbClr val="7030A0"/>
                </a:solidFill>
                <a:latin typeface="Times New Roman" panose="02020603050405020304" pitchFamily="18" charset="0"/>
                <a:cs typeface="Times New Roman" panose="02020603050405020304" pitchFamily="18" charset="0"/>
              </a:rPr>
              <a:t>языку свойственна та или иная система звуков. </a:t>
            </a:r>
            <a:r>
              <a:rPr lang="ru-RU" sz="2400" dirty="0" smtClean="0">
                <a:solidFill>
                  <a:srgbClr val="7030A0"/>
                </a:solidFill>
                <a:latin typeface="Times New Roman" panose="02020603050405020304" pitchFamily="18" charset="0"/>
                <a:cs typeface="Times New Roman" panose="02020603050405020304" pitchFamily="18" charset="0"/>
              </a:rPr>
              <a:t>   Поэтому </a:t>
            </a:r>
            <a:r>
              <a:rPr lang="ru-RU" sz="2400" dirty="0">
                <a:solidFill>
                  <a:srgbClr val="7030A0"/>
                </a:solidFill>
                <a:latin typeface="Times New Roman" panose="02020603050405020304" pitchFamily="18" charset="0"/>
                <a:cs typeface="Times New Roman" panose="02020603050405020304" pitchFamily="18" charset="0"/>
              </a:rPr>
              <a:t>звуковая сторона каждого языка имеет свои особенности и отличительные качества. Для звуковой стороны русского языка характерны певучесть гласных звуков, мягкость в произношении многих согласных, своеобразие произношения каждого согласного звука. Эмоциональность, щедрость русского языка находят свое выражение в интонационном богатстве.</a:t>
            </a:r>
          </a:p>
          <a:p>
            <a:pPr marL="0" indent="0">
              <a:buNone/>
            </a:pPr>
            <a:r>
              <a:rPr lang="ru-RU" sz="2400" dirty="0">
                <a:solidFill>
                  <a:srgbClr val="7030A0"/>
                </a:solidFill>
                <a:latin typeface="Times New Roman" panose="02020603050405020304" pitchFamily="18" charset="0"/>
                <a:cs typeface="Times New Roman" panose="02020603050405020304" pitchFamily="18" charset="0"/>
              </a:rPr>
              <a:t>Звуковая культура речи – включает в себя фонетическую и орфоэпическую правильность речи, выразительность ее и четкую дикцию.</a:t>
            </a:r>
          </a:p>
          <a:p>
            <a:endParaRPr lang="ru-RU"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9540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880" y="2060848"/>
            <a:ext cx="8229600" cy="1135062"/>
          </a:xfrm>
        </p:spPr>
        <p:txBody>
          <a:bodyPr/>
          <a:lstStyle/>
          <a:p>
            <a:endParaRPr lang="ru-RU" dirty="0"/>
          </a:p>
        </p:txBody>
      </p:sp>
      <p:sp>
        <p:nvSpPr>
          <p:cNvPr id="3" name="Объект 2"/>
          <p:cNvSpPr>
            <a:spLocks noGrp="1"/>
          </p:cNvSpPr>
          <p:nvPr>
            <p:ph idx="1"/>
          </p:nvPr>
        </p:nvSpPr>
        <p:spPr>
          <a:xfrm>
            <a:off x="179512" y="36090"/>
            <a:ext cx="8640960" cy="5196309"/>
          </a:xfrm>
        </p:spPr>
        <p:txBody>
          <a:bodyPr>
            <a:noAutofit/>
          </a:bodyPr>
          <a:lstStyle/>
          <a:p>
            <a:pPr marL="0" indent="0" algn="ctr">
              <a:buNone/>
            </a:pPr>
            <a:r>
              <a:rPr lang="ru-RU" sz="2800" b="1" dirty="0" smtClean="0">
                <a:solidFill>
                  <a:srgbClr val="7030A0"/>
                </a:solidFill>
                <a:latin typeface="Times New Roman" panose="02020603050405020304" pitchFamily="18" charset="0"/>
                <a:cs typeface="Times New Roman" panose="02020603050405020304" pitchFamily="18" charset="0"/>
              </a:rPr>
              <a:t>Воспитание звуковой культуры предполагает:</a:t>
            </a:r>
          </a:p>
          <a:p>
            <a:pPr marL="0" indent="0" algn="ctr">
              <a:buNone/>
            </a:pPr>
            <a:r>
              <a:rPr lang="ru-RU" sz="2400" dirty="0" smtClean="0">
                <a:solidFill>
                  <a:srgbClr val="7030A0"/>
                </a:solidFill>
                <a:latin typeface="Times New Roman" panose="02020603050405020304" pitchFamily="18" charset="0"/>
                <a:cs typeface="Times New Roman" panose="02020603050405020304" pitchFamily="18" charset="0"/>
              </a:rPr>
              <a:t>1.     Формирование правильного звукопроизношения и </a:t>
            </a:r>
            <a:r>
              <a:rPr lang="ru-RU" sz="2400" dirty="0" err="1" smtClean="0">
                <a:solidFill>
                  <a:srgbClr val="7030A0"/>
                </a:solidFill>
                <a:latin typeface="Times New Roman" panose="02020603050405020304" pitchFamily="18" charset="0"/>
                <a:cs typeface="Times New Roman" panose="02020603050405020304" pitchFamily="18" charset="0"/>
              </a:rPr>
              <a:t>словопроизношения</a:t>
            </a:r>
            <a:r>
              <a:rPr lang="ru-RU" sz="2400" dirty="0" smtClean="0">
                <a:solidFill>
                  <a:srgbClr val="7030A0"/>
                </a:solidFill>
                <a:latin typeface="Times New Roman" panose="02020603050405020304" pitchFamily="18" charset="0"/>
                <a:cs typeface="Times New Roman" panose="02020603050405020304" pitchFamily="18" charset="0"/>
              </a:rPr>
              <a:t>, для чего необходимо развитие речевого слуха, речевого дыхания, моторики артикуляционного аппарата;</a:t>
            </a:r>
          </a:p>
          <a:p>
            <a:pPr marL="0" indent="0" algn="ctr">
              <a:buNone/>
            </a:pPr>
            <a:r>
              <a:rPr lang="ru-RU" sz="2400" dirty="0" smtClean="0">
                <a:solidFill>
                  <a:srgbClr val="7030A0"/>
                </a:solidFill>
                <a:latin typeface="Times New Roman" panose="02020603050405020304" pitchFamily="18" charset="0"/>
                <a:cs typeface="Times New Roman" panose="02020603050405020304" pitchFamily="18" charset="0"/>
              </a:rPr>
              <a:t>2.     Воспитание </a:t>
            </a:r>
            <a:r>
              <a:rPr lang="ru-RU" sz="2400" dirty="0" err="1" smtClean="0">
                <a:solidFill>
                  <a:srgbClr val="7030A0"/>
                </a:solidFill>
                <a:latin typeface="Times New Roman" panose="02020603050405020304" pitchFamily="18" charset="0"/>
                <a:cs typeface="Times New Roman" panose="02020603050405020304" pitchFamily="18" charset="0"/>
              </a:rPr>
              <a:t>орфоэпически</a:t>
            </a:r>
            <a:r>
              <a:rPr lang="ru-RU" sz="2400" dirty="0" smtClean="0">
                <a:solidFill>
                  <a:srgbClr val="7030A0"/>
                </a:solidFill>
                <a:latin typeface="Times New Roman" panose="02020603050405020304" pitchFamily="18" charset="0"/>
                <a:cs typeface="Times New Roman" panose="02020603050405020304" pitchFamily="18" charset="0"/>
              </a:rPr>
              <a:t> правильной речи – умения говорить согласно нормам литературного произношения. В состав орфоэпии входит не только произношение, но и ударение, т.е. специфическое явление устной речи.</a:t>
            </a:r>
          </a:p>
          <a:p>
            <a:pPr marL="0" indent="0" algn="ctr">
              <a:buNone/>
            </a:pPr>
            <a:r>
              <a:rPr lang="ru-RU" sz="2400" dirty="0" smtClean="0">
                <a:solidFill>
                  <a:srgbClr val="7030A0"/>
                </a:solidFill>
                <a:latin typeface="Times New Roman" panose="02020603050405020304" pitchFamily="18" charset="0"/>
                <a:cs typeface="Times New Roman" panose="02020603050405020304" pitchFamily="18" charset="0"/>
              </a:rPr>
              <a:t>3.     Формирование выразительности речи – владение средствами речевой выразительности предполагает умение пользоваться высотой и силой голоса, темпом и ритмом речи, паузами, разнообразными интонациями. Замечено, что ребенок в повседневном общении владеет естественной выразительностью речи, но нуждается в обучении произвольной, осознанной выразительности при чтении стихов, пересказе, рассказывании;</a:t>
            </a:r>
          </a:p>
          <a:p>
            <a:pPr algn="ctr"/>
            <a:endParaRPr lang="ru-RU"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5193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0">
              <a:buNone/>
            </a:pPr>
            <a:r>
              <a:rPr lang="ru-RU" sz="2400" dirty="0" smtClean="0">
                <a:solidFill>
                  <a:srgbClr val="7030A0"/>
                </a:solidFill>
              </a:rPr>
              <a:t>4.     Выработка дикции – отчетливого, внятного произношения каждого звука и слова в отдельности, а также фразы в целом;</a:t>
            </a:r>
          </a:p>
          <a:p>
            <a:pPr marL="0" indent="0">
              <a:buNone/>
            </a:pPr>
            <a:r>
              <a:rPr lang="ru-RU" sz="2400" dirty="0" smtClean="0">
                <a:solidFill>
                  <a:srgbClr val="7030A0"/>
                </a:solidFill>
              </a:rPr>
              <a:t>5.     Воспитание культуры речевого общения как части этикета.</a:t>
            </a:r>
          </a:p>
          <a:p>
            <a:pPr marL="0" indent="0">
              <a:buNone/>
            </a:pPr>
            <a:endParaRPr lang="ru-RU" sz="2400" dirty="0"/>
          </a:p>
        </p:txBody>
      </p:sp>
    </p:spTree>
    <p:extLst>
      <p:ext uri="{BB962C8B-B14F-4D97-AF65-F5344CB8AC3E}">
        <p14:creationId xmlns:p14="http://schemas.microsoft.com/office/powerpoint/2010/main" val="3198426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268760"/>
            <a:ext cx="8229600" cy="5102027"/>
          </a:xfrm>
        </p:spPr>
        <p:txBody>
          <a:bodyPr>
            <a:normAutofit/>
          </a:bodyPr>
          <a:lstStyle/>
          <a:p>
            <a:pPr marL="0" indent="0">
              <a:buNone/>
            </a:pPr>
            <a:r>
              <a:rPr lang="ru-RU" sz="2400" b="1" dirty="0" smtClean="0">
                <a:solidFill>
                  <a:srgbClr val="7030A0"/>
                </a:solidFill>
              </a:rPr>
              <a:t>В звуковой культуре речи выделяют два раздела</a:t>
            </a:r>
            <a:r>
              <a:rPr lang="ru-RU" sz="2400" dirty="0" smtClean="0">
                <a:solidFill>
                  <a:srgbClr val="7030A0"/>
                </a:solidFill>
              </a:rPr>
              <a:t>: </a:t>
            </a:r>
          </a:p>
          <a:p>
            <a:pPr marL="0" indent="0">
              <a:buNone/>
            </a:pPr>
            <a:r>
              <a:rPr lang="ru-RU" sz="2400" dirty="0" smtClean="0">
                <a:solidFill>
                  <a:srgbClr val="7030A0"/>
                </a:solidFill>
              </a:rPr>
              <a:t>культуру </a:t>
            </a:r>
            <a:r>
              <a:rPr lang="ru-RU" sz="2400" dirty="0" err="1" smtClean="0">
                <a:solidFill>
                  <a:srgbClr val="7030A0"/>
                </a:solidFill>
              </a:rPr>
              <a:t>речепроизношения</a:t>
            </a:r>
            <a:r>
              <a:rPr lang="ru-RU" sz="2400" dirty="0" smtClean="0">
                <a:solidFill>
                  <a:srgbClr val="7030A0"/>
                </a:solidFill>
              </a:rPr>
              <a:t> и речевой слух. Поэтому и работа должна вестись в двух направлениях:</a:t>
            </a:r>
          </a:p>
          <a:p>
            <a:pPr marL="0" indent="0">
              <a:buNone/>
            </a:pPr>
            <a:r>
              <a:rPr lang="ru-RU" sz="2400" dirty="0" smtClean="0">
                <a:solidFill>
                  <a:srgbClr val="7030A0"/>
                </a:solidFill>
              </a:rPr>
              <a:t>1.      </a:t>
            </a:r>
            <a:r>
              <a:rPr lang="ru-RU" sz="2400" dirty="0">
                <a:solidFill>
                  <a:srgbClr val="7030A0"/>
                </a:solidFill>
              </a:rPr>
              <a:t>Р</a:t>
            </a:r>
            <a:r>
              <a:rPr lang="ru-RU" sz="2400" dirty="0" smtClean="0">
                <a:solidFill>
                  <a:srgbClr val="7030A0"/>
                </a:solidFill>
              </a:rPr>
              <a:t>азвитие </a:t>
            </a:r>
            <a:r>
              <a:rPr lang="ru-RU" sz="2400" dirty="0" err="1" smtClean="0">
                <a:solidFill>
                  <a:srgbClr val="7030A0"/>
                </a:solidFill>
              </a:rPr>
              <a:t>речедвигательного</a:t>
            </a:r>
            <a:r>
              <a:rPr lang="ru-RU" sz="2400" dirty="0" smtClean="0">
                <a:solidFill>
                  <a:srgbClr val="7030A0"/>
                </a:solidFill>
              </a:rPr>
              <a:t> аппарата (артикуляционного аппарата, голосового аппарата, речевого дыхания) и на этой основе формирование произношения звуков, слов, четкой артикуляции;</a:t>
            </a:r>
          </a:p>
          <a:p>
            <a:pPr marL="0" indent="0">
              <a:buNone/>
            </a:pPr>
            <a:r>
              <a:rPr lang="ru-RU" sz="2400" dirty="0" smtClean="0">
                <a:solidFill>
                  <a:srgbClr val="7030A0"/>
                </a:solidFill>
              </a:rPr>
              <a:t>2.      Развитие восприятия речи (слухового внимания, речевого слуха, основными компонентами которого являются фонематический слух).</a:t>
            </a:r>
          </a:p>
          <a:p>
            <a:endParaRPr lang="ru-RU" sz="2400" dirty="0"/>
          </a:p>
        </p:txBody>
      </p:sp>
    </p:spTree>
    <p:extLst>
      <p:ext uri="{BB962C8B-B14F-4D97-AF65-F5344CB8AC3E}">
        <p14:creationId xmlns:p14="http://schemas.microsoft.com/office/powerpoint/2010/main" val="1617964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609600"/>
            <a:ext cx="8136904" cy="5804148"/>
          </a:xfrm>
        </p:spPr>
        <p:txBody>
          <a:bodyPr>
            <a:normAutofit fontScale="55000" lnSpcReduction="20000"/>
          </a:bodyPr>
          <a:lstStyle/>
          <a:p>
            <a:pPr marL="0" indent="0">
              <a:buNone/>
            </a:pPr>
            <a:r>
              <a:rPr lang="ru-RU" sz="3800" b="1" i="1" dirty="0">
                <a:solidFill>
                  <a:srgbClr val="7030A0"/>
                </a:solidFill>
                <a:latin typeface="Times New Roman" panose="02020603050405020304" pitchFamily="18" charset="0"/>
                <a:cs typeface="Times New Roman" panose="02020603050405020304" pitchFamily="18" charset="0"/>
              </a:rPr>
              <a:t>Формы работы по воспитанию звуковой культуры речи</a:t>
            </a:r>
            <a:endParaRPr lang="ru-RU" sz="3800" b="1" dirty="0">
              <a:solidFill>
                <a:srgbClr val="7030A0"/>
              </a:solidFill>
              <a:latin typeface="Times New Roman" panose="02020603050405020304" pitchFamily="18" charset="0"/>
              <a:cs typeface="Times New Roman" panose="02020603050405020304" pitchFamily="18" charset="0"/>
            </a:endParaRPr>
          </a:p>
          <a:p>
            <a:pPr marL="0" indent="0">
              <a:buNone/>
            </a:pPr>
            <a:r>
              <a:rPr lang="ru-RU" sz="3800" dirty="0">
                <a:solidFill>
                  <a:srgbClr val="7030A0"/>
                </a:solidFill>
                <a:latin typeface="Times New Roman" panose="02020603050405020304" pitchFamily="18" charset="0"/>
                <a:cs typeface="Times New Roman" panose="02020603050405020304" pitchFamily="18" charset="0"/>
              </a:rPr>
              <a:t>Раздел «Звуковая культура» речи включает в себя следующее: развитие у детей внимания к звуковой стороне слышимой речи, слуховой памяти,   совершенствование общих речевых навыков: обучение неторопливому темпу речи, правильному речевому дыханию, соблюдение необходимого ритма при высказываниях, работа над голосом, уметь понижать и повышать голос. Также необходимо совершенствовать произношение слов сложных по своей структуре, в соответствии с правилами орфоэпии, с соблюдением правильного ударения, стремиться чисто произносить звуки родного языка.</a:t>
            </a:r>
          </a:p>
          <a:p>
            <a:pPr marL="0" indent="0">
              <a:buNone/>
            </a:pPr>
            <a:r>
              <a:rPr lang="ru-RU" sz="3800" dirty="0">
                <a:solidFill>
                  <a:srgbClr val="7030A0"/>
                </a:solidFill>
                <a:latin typeface="Times New Roman" panose="02020603050405020304" pitchFamily="18" charset="0"/>
                <a:cs typeface="Times New Roman" panose="02020603050405020304" pitchFamily="18" charset="0"/>
              </a:rPr>
              <a:t>Работа над звуковой культурой речи включает и различение на слух сходных звуков, часто смешиваемых детьми: С – Ш; Л – Р; Ш – Ж; З – Ж; С-З; П – Б; Т – Д и т.д., стараться правильно произносить эти звуки в словах, словосочетаниях, во фразах, в скороговорках и стихах. Если такие нарушения носят постоянный характер, необходимо обратиться к логопеду.</a:t>
            </a:r>
          </a:p>
          <a:p>
            <a:pPr marL="0" indent="0">
              <a:buNone/>
            </a:pPr>
            <a:r>
              <a:rPr lang="ru-RU" sz="3800" dirty="0">
                <a:solidFill>
                  <a:srgbClr val="7030A0"/>
                </a:solidFill>
                <a:latin typeface="Times New Roman" panose="02020603050405020304" pitchFamily="18" charset="0"/>
                <a:cs typeface="Times New Roman" panose="02020603050405020304" pitchFamily="18" charset="0"/>
              </a:rPr>
              <a:t>Формирование звуковой стороны речи осуществляется в условиях детского сада в двух формах: в форме обучения на занятиях и вне занятий.</a:t>
            </a:r>
          </a:p>
          <a:p>
            <a:endParaRPr lang="ru-RU" dirty="0"/>
          </a:p>
        </p:txBody>
      </p:sp>
    </p:spTree>
    <p:extLst>
      <p:ext uri="{BB962C8B-B14F-4D97-AF65-F5344CB8AC3E}">
        <p14:creationId xmlns:p14="http://schemas.microsoft.com/office/powerpoint/2010/main" val="1026497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51520" y="188640"/>
            <a:ext cx="7920880" cy="5904656"/>
          </a:xfrm>
        </p:spPr>
        <p:txBody>
          <a:bodyPr>
            <a:noAutofit/>
          </a:bodyPr>
          <a:lstStyle/>
          <a:p>
            <a:pPr marL="0" indent="0">
              <a:buNone/>
            </a:pPr>
            <a:r>
              <a:rPr lang="ru-RU" sz="2400" dirty="0">
                <a:solidFill>
                  <a:srgbClr val="7030A0"/>
                </a:solidFill>
                <a:latin typeface="Times New Roman" panose="02020603050405020304" pitchFamily="18" charset="0"/>
                <a:cs typeface="Times New Roman" panose="02020603050405020304" pitchFamily="18" charset="0"/>
              </a:rPr>
              <a:t>Главная роль в обучении принадлежит специальным занятиям, сочетающим показ-образец произношения с активным упражнением детей. Занятия дополняются и взаимодействуют со специальными упражнениями вне занятий.</a:t>
            </a:r>
          </a:p>
          <a:p>
            <a:pPr marL="0" indent="0">
              <a:buNone/>
            </a:pPr>
            <a:r>
              <a:rPr lang="ru-RU" sz="2400" dirty="0">
                <a:solidFill>
                  <a:srgbClr val="7030A0"/>
                </a:solidFill>
                <a:latin typeface="Times New Roman" panose="02020603050405020304" pitchFamily="18" charset="0"/>
                <a:cs typeface="Times New Roman" panose="02020603050405020304" pitchFamily="18" charset="0"/>
              </a:rPr>
              <a:t>Ведущей формой обучения являются коллективные фронтальные формы работы (а не индивидуальные) занятия с детьми. Коллектив является для детей сильным фактором взаимного влияния. В коллективных занятиях продуктивность работы повышается, а утомляемость уменьшается.</a:t>
            </a:r>
          </a:p>
          <a:p>
            <a:pPr marL="0" indent="0">
              <a:buNone/>
            </a:pPr>
            <a:r>
              <a:rPr lang="ru-RU" sz="2400" dirty="0" err="1">
                <a:solidFill>
                  <a:srgbClr val="7030A0"/>
                </a:solidFill>
                <a:latin typeface="Times New Roman" panose="02020603050405020304" pitchFamily="18" charset="0"/>
                <a:cs typeface="Times New Roman" panose="02020603050405020304" pitchFamily="18" charset="0"/>
              </a:rPr>
              <a:t>Общегрупповые</a:t>
            </a:r>
            <a:r>
              <a:rPr lang="ru-RU" sz="2400" dirty="0">
                <a:solidFill>
                  <a:srgbClr val="7030A0"/>
                </a:solidFill>
                <a:latin typeface="Times New Roman" panose="02020603050405020304" pitchFamily="18" charset="0"/>
                <a:cs typeface="Times New Roman" panose="02020603050405020304" pitchFamily="18" charset="0"/>
              </a:rPr>
              <a:t> занятия по обучению звукопроизношению достаточно проводить 1–2 раза в месяц. Помимо этого отдельные упражнения включаются в другие занятия по развитию речи, а также в музыкальные, в занятия гимнастикой и подвижными играми. Количество занятий определяется уровнем развития речи детей</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6430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467544" y="980728"/>
            <a:ext cx="7704856" cy="5040559"/>
          </a:xfrm>
        </p:spPr>
        <p:txBody>
          <a:bodyPr>
            <a:normAutofit/>
          </a:bodyPr>
          <a:lstStyle/>
          <a:p>
            <a:pPr marL="0" indent="0">
              <a:buNone/>
            </a:pPr>
            <a:r>
              <a:rPr lang="ru-RU" sz="2400" dirty="0">
                <a:solidFill>
                  <a:srgbClr val="7030A0"/>
                </a:solidFill>
                <a:latin typeface="Times New Roman" panose="02020603050405020304" pitchFamily="18" charset="0"/>
                <a:cs typeface="Times New Roman" panose="02020603050405020304" pitchFamily="18" charset="0"/>
              </a:rPr>
              <a:t>Еженедельная (1—2 раза в неделю) работа на речевых занятиях, занимающая от 2 до 10 мин. Один раз в месяц можно проводить комплексное занятие, целиком посвященное звуковой культуре речи. Такие занятия особенно нужны во второй младшей группе, где очень велик объем работы по звукопроизношению. Большая часть времени на таком занятии отводится работе над произношением одного звука или группы родственных звуков (в старшей группе — дифференцировке пар звуков, близких по акустическим признакам: з — ж, с — </a:t>
            </a:r>
            <a:r>
              <a:rPr lang="ru-RU" sz="2400" dirty="0" err="1">
                <a:solidFill>
                  <a:srgbClr val="7030A0"/>
                </a:solidFill>
                <a:latin typeface="Times New Roman" panose="02020603050405020304" pitchFamily="18" charset="0"/>
                <a:cs typeface="Times New Roman" panose="02020603050405020304" pitchFamily="18" charset="0"/>
              </a:rPr>
              <a:t>сь</a:t>
            </a:r>
            <a:r>
              <a:rPr lang="ru-RU" sz="2400" dirty="0">
                <a:solidFill>
                  <a:srgbClr val="7030A0"/>
                </a:solidFill>
                <a:latin typeface="Times New Roman" panose="02020603050405020304" pitchFamily="18" charset="0"/>
                <a:cs typeface="Times New Roman" panose="02020603050405020304" pitchFamily="18" charset="0"/>
              </a:rPr>
              <a:t> и др.) Остальное время уделяют воспитанию других качеств речи (двух-трех).</a:t>
            </a:r>
          </a:p>
          <a:p>
            <a:pPr marL="0" indent="0">
              <a:buNone/>
            </a:pPr>
            <a:r>
              <a:rPr lang="ru-RU" sz="2400" dirty="0">
                <a:solidFill>
                  <a:srgbClr val="7030A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464165370"/>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434</TotalTime>
  <Words>788</Words>
  <Application>Microsoft Office PowerPoint</Application>
  <PresentationFormat>Экран (4:3)</PresentationFormat>
  <Paragraphs>60</Paragraphs>
  <Slides>25</Slides>
  <Notes>6</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25</vt:i4>
      </vt:variant>
    </vt:vector>
  </HeadingPairs>
  <TitlesOfParts>
    <vt:vector size="31" baseType="lpstr">
      <vt:lpstr>Arial</vt:lpstr>
      <vt:lpstr>Calibri</vt:lpstr>
      <vt:lpstr>Times New Roman</vt:lpstr>
      <vt:lpstr>Trebuchet MS</vt:lpstr>
      <vt:lpstr>Wingdings 3</vt:lpstr>
      <vt:lpstr>Грань</vt:lpstr>
      <vt:lpstr>«Формы, методы и приёмы обучения звуковой культуры речи» МК ДОУ д/с «Ласточка» Выполнила воспитатель первой категории Тимофеева Т.Н. 2017г.</vt:lpstr>
      <vt:lpstr>«Ясность-главное достоинство речи. Достоинство речи –быть ясной и не быть низкой»  Аристотель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МБОУ КСОШ №1</dc:title>
  <dc:creator>Windows User</dc:creator>
  <cp:lastModifiedBy>Windows User</cp:lastModifiedBy>
  <cp:revision>59</cp:revision>
  <dcterms:created xsi:type="dcterms:W3CDTF">2016-09-20T01:37:01Z</dcterms:created>
  <dcterms:modified xsi:type="dcterms:W3CDTF">2017-11-10T03:52:12Z</dcterms:modified>
</cp:coreProperties>
</file>