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9" r:id="rId10"/>
    <p:sldId id="264" r:id="rId11"/>
    <p:sldId id="265" r:id="rId12"/>
    <p:sldId id="270" r:id="rId13"/>
    <p:sldId id="266" r:id="rId14"/>
    <p:sldId id="267" r:id="rId15"/>
    <p:sldId id="268"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B95F6F7-3B68-4014-B155-752855F0E0B3}" type="datetimeFigureOut">
              <a:rPr lang="ru-RU" smtClean="0"/>
              <a:t>03.12.2017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19924F8-C9D3-4BDF-A97C-DCBBC9FD13DC}" type="slidenum">
              <a:rPr lang="ru-RU" smtClean="0"/>
              <a:t>‹#›</a:t>
            </a:fld>
            <a:endParaRPr lang="ru-RU"/>
          </a:p>
        </p:txBody>
      </p:sp>
    </p:spTree>
    <p:extLst>
      <p:ext uri="{BB962C8B-B14F-4D97-AF65-F5344CB8AC3E}">
        <p14:creationId xmlns:p14="http://schemas.microsoft.com/office/powerpoint/2010/main" val="546823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ru-RU" smtClean="0"/>
              <a:t>Образец заголовка</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fld id="{9B95F6F7-3B68-4014-B155-752855F0E0B3}" type="datetimeFigureOut">
              <a:rPr lang="ru-RU" smtClean="0"/>
              <a:t>03.12.2017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19924F8-C9D3-4BDF-A97C-DCBBC9FD13DC}" type="slidenum">
              <a:rPr lang="ru-RU" smtClean="0"/>
              <a:t>‹#›</a:t>
            </a:fld>
            <a:endParaRPr lang="ru-RU"/>
          </a:p>
        </p:txBody>
      </p:sp>
    </p:spTree>
    <p:extLst>
      <p:ext uri="{BB962C8B-B14F-4D97-AF65-F5344CB8AC3E}">
        <p14:creationId xmlns:p14="http://schemas.microsoft.com/office/powerpoint/2010/main" val="779858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B95F6F7-3B68-4014-B155-752855F0E0B3}" type="datetimeFigureOut">
              <a:rPr lang="ru-RU" smtClean="0"/>
              <a:t>03.12.2017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19924F8-C9D3-4BDF-A97C-DCBBC9FD13DC}" type="slidenum">
              <a:rPr lang="ru-RU" smtClean="0"/>
              <a:t>‹#›</a:t>
            </a:fld>
            <a:endParaRPr lang="ru-RU"/>
          </a:p>
        </p:txBody>
      </p:sp>
    </p:spTree>
    <p:extLst>
      <p:ext uri="{BB962C8B-B14F-4D97-AF65-F5344CB8AC3E}">
        <p14:creationId xmlns:p14="http://schemas.microsoft.com/office/powerpoint/2010/main" val="17219963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B95F6F7-3B68-4014-B155-752855F0E0B3}" type="datetimeFigureOut">
              <a:rPr lang="ru-RU" smtClean="0"/>
              <a:t>03.12.2017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19924F8-C9D3-4BDF-A97C-DCBBC9FD13DC}" type="slidenum">
              <a:rPr lang="ru-RU" smtClean="0"/>
              <a:t>‹#›</a:t>
            </a:fld>
            <a:endParaRPr lang="ru-RU"/>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4084133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B95F6F7-3B68-4014-B155-752855F0E0B3}" type="datetimeFigureOut">
              <a:rPr lang="ru-RU" smtClean="0"/>
              <a:t>03.12.2017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19924F8-C9D3-4BDF-A97C-DCBBC9FD13DC}" type="slidenum">
              <a:rPr lang="ru-RU" smtClean="0"/>
              <a:t>‹#›</a:t>
            </a:fld>
            <a:endParaRPr lang="ru-RU"/>
          </a:p>
        </p:txBody>
      </p:sp>
    </p:spTree>
    <p:extLst>
      <p:ext uri="{BB962C8B-B14F-4D97-AF65-F5344CB8AC3E}">
        <p14:creationId xmlns:p14="http://schemas.microsoft.com/office/powerpoint/2010/main" val="16572048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B95F6F7-3B68-4014-B155-752855F0E0B3}" type="datetimeFigureOut">
              <a:rPr lang="ru-RU" smtClean="0"/>
              <a:t>03.12.2017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19924F8-C9D3-4BDF-A97C-DCBBC9FD13DC}" type="slidenum">
              <a:rPr lang="ru-RU" smtClean="0"/>
              <a:t>‹#›</a:t>
            </a:fld>
            <a:endParaRPr lang="ru-RU"/>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6360271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B95F6F7-3B68-4014-B155-752855F0E0B3}" type="datetimeFigureOut">
              <a:rPr lang="ru-RU" smtClean="0"/>
              <a:t>03.12.2017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19924F8-C9D3-4BDF-A97C-DCBBC9FD13DC}" type="slidenum">
              <a:rPr lang="ru-RU" smtClean="0"/>
              <a:t>‹#›</a:t>
            </a:fld>
            <a:endParaRPr lang="ru-RU"/>
          </a:p>
        </p:txBody>
      </p:sp>
    </p:spTree>
    <p:extLst>
      <p:ext uri="{BB962C8B-B14F-4D97-AF65-F5344CB8AC3E}">
        <p14:creationId xmlns:p14="http://schemas.microsoft.com/office/powerpoint/2010/main" val="16780482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B95F6F7-3B68-4014-B155-752855F0E0B3}" type="datetimeFigureOut">
              <a:rPr lang="ru-RU" smtClean="0"/>
              <a:t>03.12.2017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19924F8-C9D3-4BDF-A97C-DCBBC9FD13DC}" type="slidenum">
              <a:rPr lang="ru-RU" smtClean="0"/>
              <a:t>‹#›</a:t>
            </a:fld>
            <a:endParaRPr lang="ru-RU"/>
          </a:p>
        </p:txBody>
      </p:sp>
    </p:spTree>
    <p:extLst>
      <p:ext uri="{BB962C8B-B14F-4D97-AF65-F5344CB8AC3E}">
        <p14:creationId xmlns:p14="http://schemas.microsoft.com/office/powerpoint/2010/main" val="24746542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B95F6F7-3B68-4014-B155-752855F0E0B3}" type="datetimeFigureOut">
              <a:rPr lang="ru-RU" smtClean="0"/>
              <a:t>03.12.2017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19924F8-C9D3-4BDF-A97C-DCBBC9FD13DC}" type="slidenum">
              <a:rPr lang="ru-RU" smtClean="0"/>
              <a:t>‹#›</a:t>
            </a:fld>
            <a:endParaRPr lang="ru-RU"/>
          </a:p>
        </p:txBody>
      </p:sp>
    </p:spTree>
    <p:extLst>
      <p:ext uri="{BB962C8B-B14F-4D97-AF65-F5344CB8AC3E}">
        <p14:creationId xmlns:p14="http://schemas.microsoft.com/office/powerpoint/2010/main" val="3689138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B95F6F7-3B68-4014-B155-752855F0E0B3}" type="datetimeFigureOut">
              <a:rPr lang="ru-RU" smtClean="0"/>
              <a:t>03.12.2017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19924F8-C9D3-4BDF-A97C-DCBBC9FD13DC}" type="slidenum">
              <a:rPr lang="ru-RU" smtClean="0"/>
              <a:t>‹#›</a:t>
            </a:fld>
            <a:endParaRPr lang="ru-RU"/>
          </a:p>
        </p:txBody>
      </p:sp>
    </p:spTree>
    <p:extLst>
      <p:ext uri="{BB962C8B-B14F-4D97-AF65-F5344CB8AC3E}">
        <p14:creationId xmlns:p14="http://schemas.microsoft.com/office/powerpoint/2010/main" val="4046869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B95F6F7-3B68-4014-B155-752855F0E0B3}" type="datetimeFigureOut">
              <a:rPr lang="ru-RU" smtClean="0"/>
              <a:t>03.12.2017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19924F8-C9D3-4BDF-A97C-DCBBC9FD13DC}" type="slidenum">
              <a:rPr lang="ru-RU" smtClean="0"/>
              <a:t>‹#›</a:t>
            </a:fld>
            <a:endParaRPr lang="ru-RU"/>
          </a:p>
        </p:txBody>
      </p:sp>
    </p:spTree>
    <p:extLst>
      <p:ext uri="{BB962C8B-B14F-4D97-AF65-F5344CB8AC3E}">
        <p14:creationId xmlns:p14="http://schemas.microsoft.com/office/powerpoint/2010/main" val="796724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ru-RU" smtClean="0"/>
              <a:t>Образец заголовка</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B95F6F7-3B68-4014-B155-752855F0E0B3}" type="datetimeFigureOut">
              <a:rPr lang="ru-RU" smtClean="0"/>
              <a:t>03.12.2017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19924F8-C9D3-4BDF-A97C-DCBBC9FD13DC}" type="slidenum">
              <a:rPr lang="ru-RU" smtClean="0"/>
              <a:t>‹#›</a:t>
            </a:fld>
            <a:endParaRPr lang="ru-RU"/>
          </a:p>
        </p:txBody>
      </p:sp>
    </p:spTree>
    <p:extLst>
      <p:ext uri="{BB962C8B-B14F-4D97-AF65-F5344CB8AC3E}">
        <p14:creationId xmlns:p14="http://schemas.microsoft.com/office/powerpoint/2010/main" val="397867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ru-RU" smtClean="0"/>
              <a:t>Образец заголовка</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B95F6F7-3B68-4014-B155-752855F0E0B3}" type="datetimeFigureOut">
              <a:rPr lang="ru-RU" smtClean="0"/>
              <a:t>03.12.2017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19924F8-C9D3-4BDF-A97C-DCBBC9FD13DC}" type="slidenum">
              <a:rPr lang="ru-RU" smtClean="0"/>
              <a:t>‹#›</a:t>
            </a:fld>
            <a:endParaRPr lang="ru-RU"/>
          </a:p>
        </p:txBody>
      </p:sp>
    </p:spTree>
    <p:extLst>
      <p:ext uri="{BB962C8B-B14F-4D97-AF65-F5344CB8AC3E}">
        <p14:creationId xmlns:p14="http://schemas.microsoft.com/office/powerpoint/2010/main" val="4287858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B95F6F7-3B68-4014-B155-752855F0E0B3}" type="datetimeFigureOut">
              <a:rPr lang="ru-RU" smtClean="0"/>
              <a:t>03.12.2017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19924F8-C9D3-4BDF-A97C-DCBBC9FD13DC}" type="slidenum">
              <a:rPr lang="ru-RU" smtClean="0"/>
              <a:t>‹#›</a:t>
            </a:fld>
            <a:endParaRPr lang="ru-RU"/>
          </a:p>
        </p:txBody>
      </p:sp>
    </p:spTree>
    <p:extLst>
      <p:ext uri="{BB962C8B-B14F-4D97-AF65-F5344CB8AC3E}">
        <p14:creationId xmlns:p14="http://schemas.microsoft.com/office/powerpoint/2010/main" val="2275565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95F6F7-3B68-4014-B155-752855F0E0B3}" type="datetimeFigureOut">
              <a:rPr lang="ru-RU" smtClean="0"/>
              <a:t>03.12.2017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19924F8-C9D3-4BDF-A97C-DCBBC9FD13DC}" type="slidenum">
              <a:rPr lang="ru-RU" smtClean="0"/>
              <a:t>‹#›</a:t>
            </a:fld>
            <a:endParaRPr lang="ru-RU"/>
          </a:p>
        </p:txBody>
      </p:sp>
    </p:spTree>
    <p:extLst>
      <p:ext uri="{BB962C8B-B14F-4D97-AF65-F5344CB8AC3E}">
        <p14:creationId xmlns:p14="http://schemas.microsoft.com/office/powerpoint/2010/main" val="2491151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B95F6F7-3B68-4014-B155-752855F0E0B3}" type="datetimeFigureOut">
              <a:rPr lang="ru-RU" smtClean="0"/>
              <a:t>03.12.2017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19924F8-C9D3-4BDF-A97C-DCBBC9FD13DC}" type="slidenum">
              <a:rPr lang="ru-RU" smtClean="0"/>
              <a:t>‹#›</a:t>
            </a:fld>
            <a:endParaRPr lang="ru-RU"/>
          </a:p>
        </p:txBody>
      </p:sp>
    </p:spTree>
    <p:extLst>
      <p:ext uri="{BB962C8B-B14F-4D97-AF65-F5344CB8AC3E}">
        <p14:creationId xmlns:p14="http://schemas.microsoft.com/office/powerpoint/2010/main" val="3341884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B95F6F7-3B68-4014-B155-752855F0E0B3}" type="datetimeFigureOut">
              <a:rPr lang="ru-RU" smtClean="0"/>
              <a:t>03.12.2017</a:t>
            </a:fld>
            <a:endParaRPr lang="ru-RU"/>
          </a:p>
        </p:txBody>
      </p:sp>
      <p:sp>
        <p:nvSpPr>
          <p:cNvPr id="6" name="Footer Placeholder 5"/>
          <p:cNvSpPr>
            <a:spLocks noGrp="1"/>
          </p:cNvSpPr>
          <p:nvPr>
            <p:ph type="ftr" sz="quarter" idx="11"/>
          </p:nvPr>
        </p:nvSpPr>
        <p:spPr>
          <a:xfrm>
            <a:off x="533400" y="6172200"/>
            <a:ext cx="5811724" cy="365125"/>
          </a:xfrm>
        </p:spPr>
        <p:txBody>
          <a:bodyPr/>
          <a:lstStyle/>
          <a:p>
            <a:endParaRPr lang="ru-RU"/>
          </a:p>
        </p:txBody>
      </p:sp>
      <p:sp>
        <p:nvSpPr>
          <p:cNvPr id="7" name="Slide Number Placeholder 6"/>
          <p:cNvSpPr>
            <a:spLocks noGrp="1"/>
          </p:cNvSpPr>
          <p:nvPr>
            <p:ph type="sldNum" sz="quarter" idx="12"/>
          </p:nvPr>
        </p:nvSpPr>
        <p:spPr/>
        <p:txBody>
          <a:bodyPr/>
          <a:lstStyle/>
          <a:p>
            <a:fld id="{A19924F8-C9D3-4BDF-A97C-DCBBC9FD13DC}" type="slidenum">
              <a:rPr lang="ru-RU" smtClean="0"/>
              <a:t>‹#›</a:t>
            </a:fld>
            <a:endParaRPr lang="ru-RU"/>
          </a:p>
        </p:txBody>
      </p:sp>
    </p:spTree>
    <p:extLst>
      <p:ext uri="{BB962C8B-B14F-4D97-AF65-F5344CB8AC3E}">
        <p14:creationId xmlns:p14="http://schemas.microsoft.com/office/powerpoint/2010/main" val="1701790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9B95F6F7-3B68-4014-B155-752855F0E0B3}" type="datetimeFigureOut">
              <a:rPr lang="ru-RU" smtClean="0"/>
              <a:t>03.12.2017</a:t>
            </a:fld>
            <a:endParaRPr lang="ru-RU"/>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A19924F8-C9D3-4BDF-A97C-DCBBC9FD13DC}" type="slidenum">
              <a:rPr lang="ru-RU" smtClean="0"/>
              <a:t>‹#›</a:t>
            </a:fld>
            <a:endParaRPr lang="ru-RU"/>
          </a:p>
        </p:txBody>
      </p:sp>
    </p:spTree>
    <p:extLst>
      <p:ext uri="{BB962C8B-B14F-4D97-AF65-F5344CB8AC3E}">
        <p14:creationId xmlns:p14="http://schemas.microsoft.com/office/powerpoint/2010/main" val="135885853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1412776"/>
            <a:ext cx="7851648" cy="2579712"/>
          </a:xfrm>
        </p:spPr>
        <p:txBody>
          <a:bodyPr>
            <a:normAutofit fontScale="90000"/>
          </a:bodyPr>
          <a:lstStyle/>
          <a:p>
            <a:pPr algn="ctr"/>
            <a:r>
              <a:rPr lang="ru-RU" b="1" dirty="0" smtClean="0">
                <a:solidFill>
                  <a:schemeClr val="bg1"/>
                </a:solidFill>
              </a:rPr>
              <a:t>«Двигательная активность детей дошкольного возраста  на прогулке в зимний период»</a:t>
            </a:r>
            <a:endParaRPr lang="ru-RU" b="1" dirty="0">
              <a:solidFill>
                <a:schemeClr val="bg1"/>
              </a:solidFill>
            </a:endParaRPr>
          </a:p>
        </p:txBody>
      </p:sp>
      <p:sp>
        <p:nvSpPr>
          <p:cNvPr id="3" name="Подзаголовок 2"/>
          <p:cNvSpPr>
            <a:spLocks noGrp="1"/>
          </p:cNvSpPr>
          <p:nvPr>
            <p:ph type="subTitle" idx="1"/>
          </p:nvPr>
        </p:nvSpPr>
        <p:spPr>
          <a:xfrm>
            <a:off x="2267744" y="5517232"/>
            <a:ext cx="7854696" cy="1120088"/>
          </a:xfrm>
        </p:spPr>
        <p:txBody>
          <a:bodyPr>
            <a:normAutofit fontScale="92500" lnSpcReduction="20000"/>
          </a:bodyPr>
          <a:lstStyle/>
          <a:p>
            <a:r>
              <a:rPr lang="ru-RU" dirty="0" smtClean="0">
                <a:solidFill>
                  <a:schemeClr val="tx1"/>
                </a:solidFill>
              </a:rPr>
              <a:t> </a:t>
            </a:r>
            <a:r>
              <a:rPr lang="ru-RU" dirty="0" smtClean="0">
                <a:solidFill>
                  <a:schemeClr val="bg1"/>
                </a:solidFill>
              </a:rPr>
              <a:t>МКДОУ </a:t>
            </a:r>
            <a:r>
              <a:rPr lang="ru-RU" dirty="0" err="1" smtClean="0">
                <a:solidFill>
                  <a:schemeClr val="bg1"/>
                </a:solidFill>
              </a:rPr>
              <a:t>д</a:t>
            </a:r>
            <a:r>
              <a:rPr lang="ru-RU" dirty="0" smtClean="0">
                <a:solidFill>
                  <a:schemeClr val="bg1"/>
                </a:solidFill>
              </a:rPr>
              <a:t>/с «Ласточка»</a:t>
            </a:r>
          </a:p>
          <a:p>
            <a:r>
              <a:rPr lang="ru-RU" dirty="0" smtClean="0">
                <a:solidFill>
                  <a:schemeClr val="bg1"/>
                </a:solidFill>
              </a:rPr>
              <a:t>С.Кыштовка</a:t>
            </a:r>
          </a:p>
          <a:p>
            <a:r>
              <a:rPr lang="ru-RU" dirty="0" smtClean="0">
                <a:solidFill>
                  <a:schemeClr val="bg1"/>
                </a:solidFill>
              </a:rPr>
              <a:t>Выполнила  воспитатель 1 категории Тимофеева ТН</a:t>
            </a:r>
            <a:endParaRPr lang="ru-RU"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533400"/>
            <a:ext cx="8215064" cy="5486400"/>
          </a:xfrm>
        </p:spPr>
        <p:txBody>
          <a:bodyPr/>
          <a:lstStyle/>
          <a:p>
            <a:endParaRPr lang="ru-RU" dirty="0"/>
          </a:p>
        </p:txBody>
      </p:sp>
      <p:sp>
        <p:nvSpPr>
          <p:cNvPr id="3" name="Объект 2"/>
          <p:cNvSpPr>
            <a:spLocks noGrp="1"/>
          </p:cNvSpPr>
          <p:nvPr>
            <p:ph idx="1"/>
          </p:nvPr>
        </p:nvSpPr>
        <p:spPr>
          <a:xfrm>
            <a:off x="533400" y="533400"/>
            <a:ext cx="8215064" cy="5486400"/>
          </a:xfrm>
        </p:spPr>
        <p:txBody>
          <a:bodyPr>
            <a:noAutofit/>
          </a:bodyPr>
          <a:lstStyle/>
          <a:p>
            <a:r>
              <a:rPr lang="ru-RU" sz="2400" b="1" dirty="0">
                <a:solidFill>
                  <a:schemeClr val="bg1"/>
                </a:solidFill>
                <a:latin typeface="Times New Roman" panose="02020603050405020304" pitchFamily="18" charset="0"/>
                <a:cs typeface="Times New Roman" panose="02020603050405020304" pitchFamily="18" charset="0"/>
              </a:rPr>
              <a:t>На участке должна быть снежная горка (желательно в виде большой </a:t>
            </a:r>
            <a:r>
              <a:rPr lang="ru-RU" sz="2400" b="1" dirty="0" smtClean="0">
                <a:solidFill>
                  <a:schemeClr val="bg1"/>
                </a:solidFill>
                <a:latin typeface="Times New Roman" panose="02020603050405020304" pitchFamily="18" charset="0"/>
                <a:cs typeface="Times New Roman" panose="02020603050405020304" pitchFamily="18" charset="0"/>
              </a:rPr>
              <a:t>черепахи, кита и др.), </a:t>
            </a:r>
            <a:r>
              <a:rPr lang="ru-RU" sz="2400" b="1" dirty="0">
                <a:solidFill>
                  <a:schemeClr val="bg1"/>
                </a:solidFill>
                <a:latin typeface="Times New Roman" panose="02020603050405020304" pitchFamily="18" charset="0"/>
                <a:cs typeface="Times New Roman" panose="02020603050405020304" pitchFamily="18" charset="0"/>
              </a:rPr>
              <a:t>с которой дети будут съезжать. Таким образом, дети на прогулке выполняют разнообразные движения: бегают, лазают, съезжают, подлезают, подтягиваются, бросают в цель, переносят груз (снег, льдинки). Конечно, такая активная деятельность предусматривает удобную, легкую, не сковывающую движений одежду. Но нельзя ограничиваться лишь созданием условий для прогулки. Нужно заботиться о том, чтобы каждому ребенку было интересно.</a:t>
            </a:r>
          </a:p>
        </p:txBody>
      </p:sp>
    </p:spTree>
    <p:extLst>
      <p:ext uri="{BB962C8B-B14F-4D97-AF65-F5344CB8AC3E}">
        <p14:creationId xmlns:p14="http://schemas.microsoft.com/office/powerpoint/2010/main" val="3728465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5517232"/>
            <a:ext cx="8215064" cy="1224136"/>
          </a:xfrm>
        </p:spPr>
        <p:txBody>
          <a:bodyPr/>
          <a:lstStyle/>
          <a:p>
            <a:endParaRPr lang="ru-RU" dirty="0"/>
          </a:p>
        </p:txBody>
      </p:sp>
      <p:sp>
        <p:nvSpPr>
          <p:cNvPr id="3" name="Объект 2"/>
          <p:cNvSpPr>
            <a:spLocks noGrp="1"/>
          </p:cNvSpPr>
          <p:nvPr>
            <p:ph idx="1"/>
          </p:nvPr>
        </p:nvSpPr>
        <p:spPr>
          <a:xfrm>
            <a:off x="533400" y="533400"/>
            <a:ext cx="8215064" cy="6063952"/>
          </a:xfrm>
        </p:spPr>
        <p:txBody>
          <a:bodyPr>
            <a:normAutofit/>
          </a:bodyPr>
          <a:lstStyle/>
          <a:p>
            <a:r>
              <a:rPr lang="ru-RU" sz="2400" b="1" dirty="0" smtClean="0">
                <a:solidFill>
                  <a:schemeClr val="bg1"/>
                </a:solidFill>
                <a:latin typeface="Times New Roman" panose="02020603050405020304" pitchFamily="18" charset="0"/>
                <a:cs typeface="Times New Roman" panose="02020603050405020304" pitchFamily="18" charset="0"/>
              </a:rPr>
              <a:t>Значительная </a:t>
            </a:r>
            <a:r>
              <a:rPr lang="ru-RU" sz="2400" b="1" dirty="0">
                <a:solidFill>
                  <a:schemeClr val="bg1"/>
                </a:solidFill>
                <a:latin typeface="Times New Roman" panose="02020603050405020304" pitchFamily="18" charset="0"/>
                <a:cs typeface="Times New Roman" panose="02020603050405020304" pitchFamily="18" charset="0"/>
              </a:rPr>
              <a:t>часть времени отводится самостоятельной деятельности детей. Все эти структурные части выступают не как отдельные мероприятия, а взаимно дополняют и углубляют друг друга. В зимнее время на прогулке </a:t>
            </a:r>
            <a:r>
              <a:rPr lang="ru-RU" sz="2400" b="1" dirty="0" smtClean="0">
                <a:solidFill>
                  <a:schemeClr val="bg1"/>
                </a:solidFill>
                <a:latin typeface="Times New Roman" panose="02020603050405020304" pitchFamily="18" charset="0"/>
                <a:cs typeface="Times New Roman" panose="02020603050405020304" pitchFamily="18" charset="0"/>
              </a:rPr>
              <a:t> обязательно надо проводить подвижные </a:t>
            </a:r>
            <a:r>
              <a:rPr lang="ru-RU" sz="2400" b="1" dirty="0">
                <a:solidFill>
                  <a:schemeClr val="bg1"/>
                </a:solidFill>
                <a:latin typeface="Times New Roman" panose="02020603050405020304" pitchFamily="18" charset="0"/>
                <a:cs typeface="Times New Roman" panose="02020603050405020304" pitchFamily="18" charset="0"/>
              </a:rPr>
              <a:t>игры. Они активизируют движения детей, обогащают их новыми яркими впечатлениями. В подвижных играх закрепляется умение каждого ребенка внимательно вслушиваться в речь взрослого, выполнять его требования, согласовывать свои действия с действиями </a:t>
            </a:r>
            <a:r>
              <a:rPr lang="ru-RU" sz="2400" b="1" dirty="0" smtClean="0">
                <a:solidFill>
                  <a:schemeClr val="bg1"/>
                </a:solidFill>
                <a:latin typeface="Times New Roman" panose="02020603050405020304" pitchFamily="18" charset="0"/>
                <a:cs typeface="Times New Roman" panose="02020603050405020304" pitchFamily="18" charset="0"/>
              </a:rPr>
              <a:t>друзей. </a:t>
            </a:r>
            <a:endParaRPr lang="ru-RU" sz="2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59434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27584" y="620688"/>
            <a:ext cx="7488832" cy="5847928"/>
          </a:xfrm>
        </p:spPr>
        <p:txBody>
          <a:bodyPr>
            <a:normAutofit/>
          </a:bodyPr>
          <a:lstStyle/>
          <a:p>
            <a:r>
              <a:rPr lang="ru-RU" b="1" dirty="0">
                <a:solidFill>
                  <a:schemeClr val="bg1"/>
                </a:solidFill>
                <a:latin typeface="Times New Roman" panose="02020603050405020304" pitchFamily="18" charset="0"/>
                <a:cs typeface="Times New Roman" panose="02020603050405020304" pitchFamily="18" charset="0"/>
              </a:rPr>
              <a:t>Если на улице холодно, сыро, то такую игру надо организовать сразу, чтобы поднять эмоциональный тонус детей, настроить их на бодрый лад. Если же дети с удовольствием начали играть самостоятельно, то подвижную игру можно провести в конце прогулки, когда интерес детей значительно снижается. К каждой подвижной игре следует подготовить яркие атрибуты.  Длительность каждой игры не более 3-5 минут, количество участников не регламентируется (по желанию детей). Взрослый может также организовать подвижную игру с одним-двумя детьми, если он видит, что они замерзли или не знают, чем себя занять.</a:t>
            </a:r>
          </a:p>
          <a:p>
            <a:endParaRPr lang="ru-RU" dirty="0"/>
          </a:p>
        </p:txBody>
      </p:sp>
    </p:spTree>
    <p:extLst>
      <p:ext uri="{BB962C8B-B14F-4D97-AF65-F5344CB8AC3E}">
        <p14:creationId xmlns:p14="http://schemas.microsoft.com/office/powerpoint/2010/main" val="1911912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4725144"/>
            <a:ext cx="7927032" cy="5715604"/>
          </a:xfrm>
        </p:spPr>
        <p:txBody>
          <a:bodyPr/>
          <a:lstStyle/>
          <a:p>
            <a:endParaRPr lang="ru-RU" dirty="0"/>
          </a:p>
        </p:txBody>
      </p:sp>
      <p:sp>
        <p:nvSpPr>
          <p:cNvPr id="3" name="Объект 2"/>
          <p:cNvSpPr>
            <a:spLocks noGrp="1"/>
          </p:cNvSpPr>
          <p:nvPr>
            <p:ph idx="1"/>
          </p:nvPr>
        </p:nvSpPr>
        <p:spPr>
          <a:xfrm>
            <a:off x="545704" y="332656"/>
            <a:ext cx="7914728" cy="6120680"/>
          </a:xfrm>
        </p:spPr>
        <p:txBody>
          <a:bodyPr>
            <a:noAutofit/>
          </a:bodyPr>
          <a:lstStyle/>
          <a:p>
            <a:r>
              <a:rPr lang="ru-RU" b="1" dirty="0">
                <a:solidFill>
                  <a:schemeClr val="bg1"/>
                </a:solidFill>
                <a:latin typeface="Times New Roman" panose="02020603050405020304" pitchFamily="18" charset="0"/>
                <a:cs typeface="Times New Roman" panose="02020603050405020304" pitchFamily="18" charset="0"/>
              </a:rPr>
              <a:t>Желательно подготовить на неделю не менее пяти- семи разных подвижных игр и подобрать к ним атрибуты. Рекомендуется проводить три подвижные игры в течение прогулки. Подбирая игры для дневной прогулки, необходимо учитывать предыдущую деятельность детей. После спокойных занятий (рисования, лепка) рекомендуются игры более подвижного характера. Проводить их нужно со всей группой в начале прогулки. После физкультурных и музыкальных занятий рекомендуются игры средней подвижности. Проводить их нужно в середине или конце прогулки. Таким образом, план должен включать игры </a:t>
            </a:r>
            <a:r>
              <a:rPr lang="ru-RU" b="1" dirty="0">
                <a:solidFill>
                  <a:schemeClr val="bg1"/>
                </a:solidFill>
                <a:latin typeface="Times New Roman" panose="02020603050405020304" pitchFamily="18" charset="0"/>
                <a:cs typeface="Times New Roman" panose="02020603050405020304" pitchFamily="18" charset="0"/>
                <a:sym typeface="Symbol" panose="05050102010706020507" pitchFamily="18" charset="2"/>
              </a:rPr>
              <a:t></a:t>
            </a:r>
            <a:r>
              <a:rPr lang="ru-RU" b="1" dirty="0">
                <a:solidFill>
                  <a:schemeClr val="bg1"/>
                </a:solidFill>
                <a:latin typeface="Times New Roman" panose="02020603050405020304" pitchFamily="18" charset="0"/>
                <a:cs typeface="Times New Roman" panose="02020603050405020304" pitchFamily="18" charset="0"/>
              </a:rPr>
              <a:t> малоподвижные; </a:t>
            </a:r>
            <a:r>
              <a:rPr lang="ru-RU" b="1" dirty="0">
                <a:solidFill>
                  <a:schemeClr val="bg1"/>
                </a:solidFill>
                <a:latin typeface="Times New Roman" panose="02020603050405020304" pitchFamily="18" charset="0"/>
                <a:cs typeface="Times New Roman" panose="02020603050405020304" pitchFamily="18" charset="0"/>
                <a:sym typeface="Symbol" panose="05050102010706020507" pitchFamily="18" charset="2"/>
              </a:rPr>
              <a:t></a:t>
            </a:r>
            <a:r>
              <a:rPr lang="ru-RU" b="1" dirty="0">
                <a:solidFill>
                  <a:schemeClr val="bg1"/>
                </a:solidFill>
                <a:latin typeface="Times New Roman" panose="02020603050405020304" pitchFamily="18" charset="0"/>
                <a:cs typeface="Times New Roman" panose="02020603050405020304" pitchFamily="18" charset="0"/>
              </a:rPr>
              <a:t> игры средней активности; </a:t>
            </a:r>
            <a:r>
              <a:rPr lang="ru-RU" b="1" dirty="0">
                <a:solidFill>
                  <a:schemeClr val="bg1"/>
                </a:solidFill>
                <a:latin typeface="Times New Roman" panose="02020603050405020304" pitchFamily="18" charset="0"/>
                <a:cs typeface="Times New Roman" panose="02020603050405020304" pitchFamily="18" charset="0"/>
                <a:sym typeface="Symbol" panose="05050102010706020507" pitchFamily="18" charset="2"/>
              </a:rPr>
              <a:t></a:t>
            </a:r>
            <a:r>
              <a:rPr lang="ru-RU" b="1" dirty="0">
                <a:solidFill>
                  <a:schemeClr val="bg1"/>
                </a:solidFill>
                <a:latin typeface="Times New Roman" panose="02020603050405020304" pitchFamily="18" charset="0"/>
                <a:cs typeface="Times New Roman" panose="02020603050405020304" pitchFamily="18" charset="0"/>
              </a:rPr>
              <a:t> игры с высокой двигательной активностью. Следует отражать в планах разучивание новой игры и игры на закрепление двигательных навыков и развитие физических </a:t>
            </a:r>
            <a:r>
              <a:rPr lang="ru-RU" b="1" dirty="0" smtClean="0">
                <a:solidFill>
                  <a:schemeClr val="bg1"/>
                </a:solidFill>
                <a:latin typeface="Times New Roman" panose="02020603050405020304" pitchFamily="18" charset="0"/>
                <a:cs typeface="Times New Roman" panose="02020603050405020304" pitchFamily="18" charset="0"/>
              </a:rPr>
              <a:t>качеств.</a:t>
            </a:r>
            <a:endParaRPr lang="ru-RU"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20272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323528" y="548680"/>
            <a:ext cx="8568952" cy="5847928"/>
          </a:xfrm>
        </p:spPr>
        <p:txBody>
          <a:bodyPr>
            <a:noAutofit/>
          </a:bodyPr>
          <a:lstStyle/>
          <a:p>
            <a:r>
              <a:rPr lang="ru-RU" b="1" dirty="0">
                <a:solidFill>
                  <a:schemeClr val="bg1"/>
                </a:solidFill>
                <a:latin typeface="Times New Roman" panose="02020603050405020304" pitchFamily="18" charset="0"/>
                <a:cs typeface="Times New Roman" panose="02020603050405020304" pitchFamily="18" charset="0"/>
              </a:rPr>
              <a:t>В течение года проводится примерно 10 – 15 новых игр. Кроме этого организуются игры: </a:t>
            </a:r>
            <a:r>
              <a:rPr lang="ru-RU" b="1" dirty="0">
                <a:solidFill>
                  <a:schemeClr val="bg1"/>
                </a:solidFill>
                <a:latin typeface="Times New Roman" panose="02020603050405020304" pitchFamily="18" charset="0"/>
                <a:cs typeface="Times New Roman" panose="02020603050405020304" pitchFamily="18" charset="0"/>
                <a:sym typeface="Symbol" panose="05050102010706020507" pitchFamily="18" charset="2"/>
              </a:rPr>
              <a:t></a:t>
            </a:r>
            <a:r>
              <a:rPr lang="ru-RU" b="1" dirty="0">
                <a:solidFill>
                  <a:schemeClr val="bg1"/>
                </a:solidFill>
                <a:latin typeface="Times New Roman" panose="02020603050405020304" pitchFamily="18" charset="0"/>
                <a:cs typeface="Times New Roman" panose="02020603050405020304" pitchFamily="18" charset="0"/>
              </a:rPr>
              <a:t> забавы </a:t>
            </a:r>
            <a:r>
              <a:rPr lang="ru-RU" b="1" dirty="0">
                <a:solidFill>
                  <a:schemeClr val="bg1"/>
                </a:solidFill>
                <a:latin typeface="Times New Roman" panose="02020603050405020304" pitchFamily="18" charset="0"/>
                <a:cs typeface="Times New Roman" panose="02020603050405020304" pitchFamily="18" charset="0"/>
                <a:sym typeface="Symbol" panose="05050102010706020507" pitchFamily="18" charset="2"/>
              </a:rPr>
              <a:t></a:t>
            </a:r>
            <a:r>
              <a:rPr lang="ru-RU" b="1" dirty="0">
                <a:solidFill>
                  <a:schemeClr val="bg1"/>
                </a:solidFill>
                <a:latin typeface="Times New Roman" panose="02020603050405020304" pitchFamily="18" charset="0"/>
                <a:cs typeface="Times New Roman" panose="02020603050405020304" pitchFamily="18" charset="0"/>
              </a:rPr>
              <a:t> аттракционы </a:t>
            </a:r>
            <a:r>
              <a:rPr lang="ru-RU" b="1" dirty="0">
                <a:solidFill>
                  <a:schemeClr val="bg1"/>
                </a:solidFill>
                <a:latin typeface="Times New Roman" panose="02020603050405020304" pitchFamily="18" charset="0"/>
                <a:cs typeface="Times New Roman" panose="02020603050405020304" pitchFamily="18" charset="0"/>
                <a:sym typeface="Symbol" panose="05050102010706020507" pitchFamily="18" charset="2"/>
              </a:rPr>
              <a:t></a:t>
            </a:r>
            <a:r>
              <a:rPr lang="ru-RU" b="1" dirty="0">
                <a:solidFill>
                  <a:schemeClr val="bg1"/>
                </a:solidFill>
                <a:latin typeface="Times New Roman" panose="02020603050405020304" pitchFamily="18" charset="0"/>
                <a:cs typeface="Times New Roman" panose="02020603050405020304" pitchFamily="18" charset="0"/>
              </a:rPr>
              <a:t> игры-эстафеты </a:t>
            </a:r>
            <a:r>
              <a:rPr lang="ru-RU" b="1" dirty="0">
                <a:solidFill>
                  <a:schemeClr val="bg1"/>
                </a:solidFill>
                <a:latin typeface="Times New Roman" panose="02020603050405020304" pitchFamily="18" charset="0"/>
                <a:cs typeface="Times New Roman" panose="02020603050405020304" pitchFamily="18" charset="0"/>
                <a:sym typeface="Symbol" panose="05050102010706020507" pitchFamily="18" charset="2"/>
              </a:rPr>
              <a:t></a:t>
            </a:r>
            <a:r>
              <a:rPr lang="ru-RU" b="1" dirty="0">
                <a:solidFill>
                  <a:schemeClr val="bg1"/>
                </a:solidFill>
                <a:latin typeface="Times New Roman" panose="02020603050405020304" pitchFamily="18" charset="0"/>
                <a:cs typeface="Times New Roman" panose="02020603050405020304" pitchFamily="18" charset="0"/>
              </a:rPr>
              <a:t> сюжетные подвижные игры </a:t>
            </a:r>
            <a:r>
              <a:rPr lang="ru-RU" b="1" dirty="0">
                <a:solidFill>
                  <a:schemeClr val="bg1"/>
                </a:solidFill>
                <a:latin typeface="Times New Roman" panose="02020603050405020304" pitchFamily="18" charset="0"/>
                <a:cs typeface="Times New Roman" panose="02020603050405020304" pitchFamily="18" charset="0"/>
                <a:sym typeface="Symbol" panose="05050102010706020507" pitchFamily="18" charset="2"/>
              </a:rPr>
              <a:t></a:t>
            </a:r>
            <a:r>
              <a:rPr lang="ru-RU" b="1" dirty="0">
                <a:solidFill>
                  <a:schemeClr val="bg1"/>
                </a:solidFill>
                <a:latin typeface="Times New Roman" panose="02020603050405020304" pitchFamily="18" charset="0"/>
                <a:cs typeface="Times New Roman" panose="02020603050405020304" pitchFamily="18" charset="0"/>
              </a:rPr>
              <a:t> игры с элементами спорта </a:t>
            </a:r>
            <a:r>
              <a:rPr lang="ru-RU" b="1" dirty="0" smtClean="0">
                <a:solidFill>
                  <a:schemeClr val="bg1"/>
                </a:solidFill>
                <a:latin typeface="Times New Roman" panose="02020603050405020304" pitchFamily="18" charset="0"/>
                <a:cs typeface="Times New Roman" panose="02020603050405020304" pitchFamily="18" charset="0"/>
              </a:rPr>
              <a:t> </a:t>
            </a:r>
            <a:r>
              <a:rPr lang="ru-RU" b="1" dirty="0">
                <a:solidFill>
                  <a:schemeClr val="bg1"/>
                </a:solidFill>
                <a:latin typeface="Times New Roman" panose="02020603050405020304" pitchFamily="18" charset="0"/>
                <a:cs typeface="Times New Roman" panose="02020603050405020304" pitchFamily="18" charset="0"/>
                <a:sym typeface="Symbol" panose="05050102010706020507" pitchFamily="18" charset="2"/>
              </a:rPr>
              <a:t></a:t>
            </a:r>
            <a:r>
              <a:rPr lang="ru-RU" b="1" dirty="0">
                <a:solidFill>
                  <a:schemeClr val="bg1"/>
                </a:solidFill>
                <a:latin typeface="Times New Roman" panose="02020603050405020304" pitchFamily="18" charset="0"/>
                <a:cs typeface="Times New Roman" panose="02020603050405020304" pitchFamily="18" charset="0"/>
              </a:rPr>
              <a:t> народные игры</a:t>
            </a:r>
            <a:r>
              <a:rPr lang="ru-RU" b="1" dirty="0">
                <a:solidFill>
                  <a:schemeClr val="bg1"/>
                </a:solidFill>
                <a:latin typeface="Times New Roman" panose="02020603050405020304" pitchFamily="18" charset="0"/>
                <a:cs typeface="Times New Roman" panose="02020603050405020304" pitchFamily="18" charset="0"/>
                <a:sym typeface="Symbol" panose="05050102010706020507" pitchFamily="18" charset="2"/>
              </a:rPr>
              <a:t></a:t>
            </a:r>
            <a:r>
              <a:rPr lang="ru-RU" b="1" dirty="0">
                <a:solidFill>
                  <a:schemeClr val="bg1"/>
                </a:solidFill>
                <a:latin typeface="Times New Roman" panose="02020603050405020304" pitchFamily="18" charset="0"/>
                <a:cs typeface="Times New Roman" panose="02020603050405020304" pitchFamily="18" charset="0"/>
              </a:rPr>
              <a:t> хороводные </a:t>
            </a:r>
            <a:r>
              <a:rPr lang="ru-RU" b="1" dirty="0">
                <a:solidFill>
                  <a:schemeClr val="bg1"/>
                </a:solidFill>
                <a:latin typeface="Times New Roman" panose="02020603050405020304" pitchFamily="18" charset="0"/>
                <a:cs typeface="Times New Roman" panose="02020603050405020304" pitchFamily="18" charset="0"/>
                <a:sym typeface="Symbol" panose="05050102010706020507" pitchFamily="18" charset="2"/>
              </a:rPr>
              <a:t></a:t>
            </a:r>
            <a:r>
              <a:rPr lang="ru-RU" b="1" dirty="0">
                <a:solidFill>
                  <a:schemeClr val="bg1"/>
                </a:solidFill>
                <a:latin typeface="Times New Roman" panose="02020603050405020304" pitchFamily="18" charset="0"/>
                <a:cs typeface="Times New Roman" panose="02020603050405020304" pitchFamily="18" charset="0"/>
              </a:rPr>
              <a:t> спортивные упражнения («Катание на санках», «Скольжение», «Ходьба на лыжах»). Материалы и оборудование, используемые для организации самостоятельной деятельности детей: ледянки, кукольные сани, ящики для перевозки снега, большие фанерные фигуры зверей из любимых сказок, формочки, лопатки, ведёрки, палочки для рисования на снегу, печатки, </a:t>
            </a:r>
            <a:r>
              <a:rPr lang="ru-RU" b="1" dirty="0" smtClean="0">
                <a:solidFill>
                  <a:schemeClr val="bg1"/>
                </a:solidFill>
                <a:latin typeface="Times New Roman" panose="02020603050405020304" pitchFamily="18" charset="0"/>
                <a:cs typeface="Times New Roman" panose="02020603050405020304" pitchFamily="18" charset="0"/>
              </a:rPr>
              <a:t> </a:t>
            </a:r>
            <a:r>
              <a:rPr lang="ru-RU" b="1" dirty="0">
                <a:solidFill>
                  <a:schemeClr val="bg1"/>
                </a:solidFill>
                <a:latin typeface="Times New Roman" panose="02020603050405020304" pitchFamily="18" charset="0"/>
                <a:cs typeface="Times New Roman" panose="02020603050405020304" pitchFamily="18" charset="0"/>
              </a:rPr>
              <a:t>султанчики, флажки, кегли, маски для сюжетно-ролевых игр, лыжи, оборудование для экспериментов, снегомер, игрушки из бросового материала. Необходимо соблюдать санитарно-гигиенические требования к хранению и размещению выносного материала.</a:t>
            </a:r>
          </a:p>
        </p:txBody>
      </p:sp>
    </p:spTree>
    <p:extLst>
      <p:ext uri="{BB962C8B-B14F-4D97-AF65-F5344CB8AC3E}">
        <p14:creationId xmlns:p14="http://schemas.microsoft.com/office/powerpoint/2010/main" val="24315435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533400" y="533400"/>
            <a:ext cx="8143056" cy="5127848"/>
          </a:xfrm>
        </p:spPr>
        <p:txBody>
          <a:bodyPr>
            <a:noAutofit/>
          </a:bodyPr>
          <a:lstStyle/>
          <a:p>
            <a:r>
              <a:rPr lang="ru-RU" b="1" dirty="0">
                <a:solidFill>
                  <a:schemeClr val="bg1"/>
                </a:solidFill>
                <a:latin typeface="Times New Roman" panose="02020603050405020304" pitchFamily="18" charset="0"/>
                <a:cs typeface="Times New Roman" panose="02020603050405020304" pitchFamily="18" charset="0"/>
              </a:rPr>
              <a:t>Во время прогулки необходимо уделять внимание трудовой деятельности детей. Зимой могут сгребать снег, расчищать дорожки, делать из снега разные сооружения. Трудовые задания должны быть посильны детям и вместе с тем требовать от них определенных усилий. Воспитатель следит, чтобы они выполняли свою работу хорошо, доводили начатое дело до конца. Таким образом, правильная организация и проведение прогулки; укрепление здоровья, развитие двигательной активности, подбор одежды в соответствии с сезоном и температурой воздуха, подвижные игры, пример взрослого, в отношении к своему здоровью - все это является залогом привития детям здорового образа жизни.</a:t>
            </a:r>
          </a:p>
        </p:txBody>
      </p:sp>
    </p:spTree>
    <p:extLst>
      <p:ext uri="{BB962C8B-B14F-4D97-AF65-F5344CB8AC3E}">
        <p14:creationId xmlns:p14="http://schemas.microsoft.com/office/powerpoint/2010/main" val="1582790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60024" y="1988840"/>
            <a:ext cx="5832648" cy="144016"/>
          </a:xfrm>
        </p:spPr>
        <p:txBody>
          <a:bodyPr>
            <a:normAutofit fontScale="90000"/>
          </a:bodyPr>
          <a:lstStyle/>
          <a:p>
            <a:r>
              <a:rPr lang="ru-RU" dirty="0" smtClean="0"/>
              <a:t>Эпиграф</a:t>
            </a:r>
            <a:br>
              <a:rPr lang="ru-RU" dirty="0" smtClean="0"/>
            </a:br>
            <a:r>
              <a:rPr lang="ru-RU" dirty="0"/>
              <a:t/>
            </a:r>
            <a:br>
              <a:rPr lang="ru-RU" dirty="0"/>
            </a:br>
            <a:r>
              <a:rPr lang="ru-RU" dirty="0" smtClean="0"/>
              <a:t/>
            </a:r>
            <a:br>
              <a:rPr lang="ru-RU" dirty="0" smtClean="0"/>
            </a:br>
            <a:r>
              <a:rPr lang="ru-RU" dirty="0" smtClean="0"/>
              <a:t/>
            </a:r>
            <a:br>
              <a:rPr lang="ru-RU" dirty="0" smtClean="0"/>
            </a:br>
            <a:r>
              <a:rPr lang="ru-RU" dirty="0" smtClean="0"/>
              <a:t/>
            </a:r>
            <a:br>
              <a:rPr lang="ru-RU" dirty="0" smtClean="0"/>
            </a:br>
            <a:r>
              <a:rPr lang="ru-RU" sz="4000" b="1" dirty="0" smtClean="0">
                <a:solidFill>
                  <a:schemeClr val="bg1"/>
                </a:solidFill>
                <a:latin typeface="Times New Roman" panose="02020603050405020304" pitchFamily="18" charset="0"/>
                <a:cs typeface="Times New Roman" panose="02020603050405020304" pitchFamily="18" charset="0"/>
              </a:rPr>
              <a:t>«двигаться будешь –здоровье добудешь»</a:t>
            </a:r>
            <a:br>
              <a:rPr lang="ru-RU" sz="4000" b="1" dirty="0" smtClean="0">
                <a:solidFill>
                  <a:schemeClr val="bg1"/>
                </a:solidFill>
                <a:latin typeface="Times New Roman" panose="02020603050405020304" pitchFamily="18" charset="0"/>
                <a:cs typeface="Times New Roman" panose="02020603050405020304" pitchFamily="18" charset="0"/>
              </a:rPr>
            </a:br>
            <a:r>
              <a:rPr lang="ru-RU" sz="4000" b="1" dirty="0" smtClean="0">
                <a:solidFill>
                  <a:schemeClr val="bg1"/>
                </a:solidFill>
                <a:latin typeface="Times New Roman" panose="02020603050405020304" pitchFamily="18" charset="0"/>
                <a:cs typeface="Times New Roman" panose="02020603050405020304" pitchFamily="18" charset="0"/>
              </a:rPr>
              <a:t>«Физическая культура-это здоровье, движение –это жизнь, а здоровая жизнь-это счастье!»</a:t>
            </a:r>
            <a:endParaRPr lang="ru-RU" sz="4000" b="1" dirty="0">
              <a:solidFill>
                <a:schemeClr val="bg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33400" y="1340768"/>
            <a:ext cx="7566992" cy="3168352"/>
          </a:xfrm>
        </p:spPr>
        <p:txBody>
          <a:bodyPr/>
          <a:lstStyle/>
          <a:p>
            <a:pPr marL="514350" indent="-514350">
              <a:buFont typeface="+mj-lt"/>
              <a:buAutoNum type="romanUcPeriod"/>
            </a:pPr>
            <a:r>
              <a:rPr lang="ru-RU" dirty="0" smtClean="0"/>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5686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332656"/>
            <a:ext cx="8215064" cy="6264696"/>
          </a:xfrm>
        </p:spPr>
        <p:txBody>
          <a:bodyPr>
            <a:normAutofit fontScale="90000"/>
          </a:bodyPr>
          <a:lstStyle/>
          <a:p>
            <a:r>
              <a:rPr lang="ru-RU" b="1" dirty="0" smtClean="0">
                <a:solidFill>
                  <a:srgbClr val="FF0000"/>
                </a:solidFill>
                <a:latin typeface="Times New Roman" panose="02020603050405020304" pitchFamily="18" charset="0"/>
                <a:cs typeface="Times New Roman" panose="02020603050405020304" pitchFamily="18" charset="0"/>
              </a:rPr>
              <a:t>Гипотеза</a:t>
            </a: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smtClean="0">
                <a:solidFill>
                  <a:schemeClr val="bg1"/>
                </a:solidFill>
                <a:latin typeface="Times New Roman" panose="02020603050405020304" pitchFamily="18" charset="0"/>
                <a:cs typeface="Times New Roman" panose="02020603050405020304" pitchFamily="18" charset="0"/>
              </a:rPr>
              <a:t>Можно предположить, что ежедневные занятия физкультурой на открытом воздухе ,закрепление и расширение фонда основных жизненно важных двигательных  умений и физических качеств, обучение начальным занятиям в области физической культуры-приведут к осознанной потребности в занятиях физическими упражнениями и в воспитании здорового образа жизни.</a:t>
            </a:r>
            <a:endParaRPr lang="ru-RU" b="1" dirty="0">
              <a:solidFill>
                <a:schemeClr val="bg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33400" y="3140968"/>
            <a:ext cx="6554867" cy="1152128"/>
          </a:xfrm>
        </p:spPr>
        <p:txBody>
          <a:bodyPr/>
          <a:lstStyle/>
          <a:p>
            <a:r>
              <a:rPr lang="ru-RU" dirty="0" smtClean="0"/>
              <a:t>  </a:t>
            </a:r>
            <a:endParaRPr lang="ru-RU" dirty="0"/>
          </a:p>
        </p:txBody>
      </p:sp>
    </p:spTree>
    <p:extLst>
      <p:ext uri="{BB962C8B-B14F-4D97-AF65-F5344CB8AC3E}">
        <p14:creationId xmlns:p14="http://schemas.microsoft.com/office/powerpoint/2010/main" val="191165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0"/>
            <a:ext cx="6554867" cy="6309320"/>
          </a:xfrm>
        </p:spPr>
        <p:txBody>
          <a:bodyPr>
            <a:normAutofit fontScale="90000"/>
          </a:bodyPr>
          <a:lstStyle/>
          <a:p>
            <a:r>
              <a:rPr lang="ru-RU" b="1" dirty="0" smtClean="0">
                <a:solidFill>
                  <a:schemeClr val="bg1"/>
                </a:solidFill>
                <a:latin typeface="Times New Roman" panose="02020603050405020304" pitchFamily="18" charset="0"/>
                <a:cs typeface="Times New Roman" panose="02020603050405020304" pitchFamily="18" charset="0"/>
              </a:rPr>
              <a:t>Прогулка- очень важный режимный момент жизнедеятельности детей в ДОУ.</a:t>
            </a:r>
            <a:br>
              <a:rPr lang="ru-RU" b="1" dirty="0" smtClean="0">
                <a:solidFill>
                  <a:schemeClr val="bg1"/>
                </a:solidFill>
                <a:latin typeface="Times New Roman" panose="02020603050405020304" pitchFamily="18" charset="0"/>
                <a:cs typeface="Times New Roman" panose="02020603050405020304" pitchFamily="18" charset="0"/>
              </a:rPr>
            </a:br>
            <a:r>
              <a:rPr lang="ru-RU" b="1" dirty="0" smtClean="0">
                <a:solidFill>
                  <a:schemeClr val="bg1"/>
                </a:solidFill>
                <a:latin typeface="Times New Roman" panose="02020603050405020304" pitchFamily="18" charset="0"/>
                <a:cs typeface="Times New Roman" panose="02020603050405020304" pitchFamily="18" charset="0"/>
              </a:rPr>
              <a:t>Цели прогулки- это   укрепление здоровья, профилактика утомления, физическое и умственное развитие детей, восстановление сниженных в процессе деятельности функциональных ресурсов организма.</a:t>
            </a:r>
            <a:endParaRPr lang="ru-RU" b="1" dirty="0">
              <a:solidFill>
                <a:schemeClr val="bg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33400" y="5301208"/>
            <a:ext cx="6554867" cy="1008112"/>
          </a:xfrm>
        </p:spPr>
        <p:txBody>
          <a:bodyPr/>
          <a:lstStyle/>
          <a:p>
            <a:r>
              <a:rPr lang="ru-RU" dirty="0" smtClean="0"/>
              <a:t> </a:t>
            </a:r>
            <a:endParaRPr lang="ru-RU" dirty="0"/>
          </a:p>
        </p:txBody>
      </p:sp>
    </p:spTree>
    <p:extLst>
      <p:ext uri="{BB962C8B-B14F-4D97-AF65-F5344CB8AC3E}">
        <p14:creationId xmlns:p14="http://schemas.microsoft.com/office/powerpoint/2010/main" val="1482652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533400" y="533400"/>
            <a:ext cx="7927032" cy="6063952"/>
          </a:xfrm>
        </p:spPr>
        <p:txBody>
          <a:bodyPr>
            <a:noAutofit/>
          </a:bodyPr>
          <a:lstStyle/>
          <a:p>
            <a:r>
              <a:rPr lang="ru-RU" sz="2400" b="1" dirty="0">
                <a:solidFill>
                  <a:schemeClr val="bg1"/>
                </a:solidFill>
                <a:latin typeface="Times New Roman" panose="02020603050405020304" pitchFamily="18" charset="0"/>
                <a:cs typeface="Times New Roman" panose="02020603050405020304" pitchFamily="18" charset="0"/>
              </a:rPr>
              <a:t>Двигательная активность – это естественная потребность в движении. Ее удовлетворение является важнейшим условием всестороннего развития и воспитания ребенка. Движение – это врожденная, жизненная необходимость и потребность человека. Полное удовлетворение ее особенно важно в раннем и дошкольном возрасте, когда формируются все основные системы и функции организма. В дошкольном возрасте, в период интенсивного роста и развития детей, особенно важно обеспечить оптимальный режим двигательной активности, способствующий своевременному развитию моторики, правильному формированию важнейших органов и систем.</a:t>
            </a:r>
          </a:p>
        </p:txBody>
      </p:sp>
    </p:spTree>
    <p:extLst>
      <p:ext uri="{BB962C8B-B14F-4D97-AF65-F5344CB8AC3E}">
        <p14:creationId xmlns:p14="http://schemas.microsoft.com/office/powerpoint/2010/main" val="5110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323528" y="476672"/>
            <a:ext cx="8287072" cy="5760640"/>
          </a:xfrm>
        </p:spPr>
        <p:txBody>
          <a:bodyPr>
            <a:noAutofit/>
          </a:bodyPr>
          <a:lstStyle/>
          <a:p>
            <a:r>
              <a:rPr lang="ru-RU" b="1" dirty="0">
                <a:solidFill>
                  <a:schemeClr val="bg1"/>
                </a:solidFill>
                <a:latin typeface="Times New Roman" panose="02020603050405020304" pitchFamily="18" charset="0"/>
                <a:cs typeface="Times New Roman" panose="02020603050405020304" pitchFamily="18" charset="0"/>
              </a:rPr>
              <a:t>На каждой прогулке решается, как правило, комплекс взаимосвязанных задач: оздоровительных, воспитательных и образовательных. Оздоровительные задачи направлены на формирование здорового образа жизни и воспитание осознанного отношения к проявлению своей двигательной активности. При разработке содержания воспитательных задач важно обратить внимание на развитие самостоятельности, активности и общения, а также на формирование эмоциональной, моральной и волевой сферы детей в процессе двигательной деятельности. Вместе с тем отличительной особенностью прогулок в старших возрастных группах является акцент на решение образовательных задач: овладение необходимым программным материалом по развитию движений, формирование доступных знаний об основах физической культуры и здоровом образе жизни. Эти задачи решаются в тесной взаимосвязи с развитием двигательных качеств и способностей детей, а также формированием оптимальной двигательной активности. </a:t>
            </a:r>
          </a:p>
        </p:txBody>
      </p:sp>
    </p:spTree>
    <p:extLst>
      <p:ext uri="{BB962C8B-B14F-4D97-AF65-F5344CB8AC3E}">
        <p14:creationId xmlns:p14="http://schemas.microsoft.com/office/powerpoint/2010/main" val="3043374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625228"/>
            <a:ext cx="8533456" cy="5544616"/>
          </a:xfrm>
        </p:spPr>
        <p:txBody>
          <a:bodyPr/>
          <a:lstStyle/>
          <a:p>
            <a:endParaRPr lang="ru-RU" dirty="0"/>
          </a:p>
        </p:txBody>
      </p:sp>
      <p:sp>
        <p:nvSpPr>
          <p:cNvPr id="3" name="Объект 2"/>
          <p:cNvSpPr>
            <a:spLocks noGrp="1"/>
          </p:cNvSpPr>
          <p:nvPr>
            <p:ph idx="1"/>
          </p:nvPr>
        </p:nvSpPr>
        <p:spPr>
          <a:xfrm>
            <a:off x="533400" y="764704"/>
            <a:ext cx="8071048" cy="5400600"/>
          </a:xfrm>
        </p:spPr>
        <p:txBody>
          <a:bodyPr>
            <a:noAutofit/>
          </a:bodyPr>
          <a:lstStyle/>
          <a:p>
            <a:r>
              <a:rPr lang="ru-RU" dirty="0" smtClean="0">
                <a:solidFill>
                  <a:schemeClr val="tx1"/>
                </a:solidFill>
                <a:latin typeface="Times New Roman" panose="02020603050405020304" pitchFamily="18" charset="0"/>
                <a:cs typeface="Times New Roman" panose="02020603050405020304" pitchFamily="18" charset="0"/>
              </a:rPr>
              <a:t> </a:t>
            </a:r>
            <a:r>
              <a:rPr lang="ru-RU" b="1" dirty="0">
                <a:solidFill>
                  <a:schemeClr val="bg1"/>
                </a:solidFill>
                <a:latin typeface="Times New Roman" panose="02020603050405020304" pitchFamily="18" charset="0"/>
                <a:cs typeface="Times New Roman" panose="02020603050405020304" pitchFamily="18" charset="0"/>
              </a:rPr>
              <a:t>Во время прогулок важно тщательно продумывать методы и приемы регулирования двигательной активности детей, следует основное внимание обращать на создание высокой вариативности педагогических условий, способствующих более эффективной реализации двигательной активности детей, в основном путем подбора дифференцированных заданий. В общей подвижной игре для детей с разной подвижностью важно обеспечить высокую двигательную активность и совершенствовать движения и физические качества. При этом широко использовать пространство площадки, развивать у детей умение распределять роли и быть ведущим. С целью активизации двигательной деятельности детей во время прогулок важно использовать разные приемы</a:t>
            </a:r>
            <a:r>
              <a:rPr lang="ru-RU" b="1"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519856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3978424"/>
            <a:ext cx="8287072" cy="5759152"/>
          </a:xfrm>
        </p:spPr>
        <p:txBody>
          <a:bodyPr/>
          <a:lstStyle/>
          <a:p>
            <a:endParaRPr lang="ru-RU" dirty="0"/>
          </a:p>
        </p:txBody>
      </p:sp>
      <p:sp>
        <p:nvSpPr>
          <p:cNvPr id="3" name="Объект 2"/>
          <p:cNvSpPr>
            <a:spLocks noGrp="1"/>
          </p:cNvSpPr>
          <p:nvPr>
            <p:ph idx="1"/>
          </p:nvPr>
        </p:nvSpPr>
        <p:spPr>
          <a:xfrm>
            <a:off x="251520" y="188640"/>
            <a:ext cx="8496944" cy="6480720"/>
          </a:xfrm>
        </p:spPr>
        <p:txBody>
          <a:bodyPr>
            <a:normAutofit/>
          </a:bodyPr>
          <a:lstStyle/>
          <a:p>
            <a:r>
              <a:rPr lang="ru-RU" b="1" dirty="0">
                <a:solidFill>
                  <a:schemeClr val="bg1"/>
                </a:solidFill>
                <a:latin typeface="Times New Roman" panose="02020603050405020304" pitchFamily="18" charset="0"/>
                <a:cs typeface="Times New Roman" panose="02020603050405020304" pitchFamily="18" charset="0"/>
              </a:rPr>
              <a:t>Украшенный участок сам по себе вызывает у детей положительные эмоции, желание идти на прогулку, побуждает к самостоятельной деятельности. Например, зимой между деревьями и на веранде можно развешать </a:t>
            </a:r>
            <a:r>
              <a:rPr lang="ru-RU" b="1" dirty="0" smtClean="0">
                <a:solidFill>
                  <a:schemeClr val="bg1"/>
                </a:solidFill>
                <a:latin typeface="Times New Roman" panose="02020603050405020304" pitchFamily="18" charset="0"/>
                <a:cs typeface="Times New Roman" panose="02020603050405020304" pitchFamily="18" charset="0"/>
              </a:rPr>
              <a:t> </a:t>
            </a:r>
            <a:r>
              <a:rPr lang="ru-RU" b="1" dirty="0">
                <a:solidFill>
                  <a:schemeClr val="bg1"/>
                </a:solidFill>
                <a:latin typeface="Times New Roman" panose="02020603050405020304" pitchFamily="18" charset="0"/>
                <a:cs typeface="Times New Roman" panose="02020603050405020304" pitchFamily="18" charset="0"/>
              </a:rPr>
              <a:t>снежинки и флажки разнообразной конфигурации; по краям дорожек протянуть яркие шнуры и ленты; снежные валы украсить орнаментом из разноцветных льдинок. Между деревьями на ярком шнуре можно повесить колокольчики, разноцветные игрушки, под которыми надо проходить осторожно, пригнувшись, чтобы они не зазвучали. А к глухой стене веранды прикрепить бубен. Если дотянуться до него рукой и ударить, то он зазвучит. На прогулке дети много и с удовольствием двигаются. </a:t>
            </a:r>
          </a:p>
        </p:txBody>
      </p:sp>
    </p:spTree>
    <p:extLst>
      <p:ext uri="{BB962C8B-B14F-4D97-AF65-F5344CB8AC3E}">
        <p14:creationId xmlns:p14="http://schemas.microsoft.com/office/powerpoint/2010/main" val="1920749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533400" y="533400"/>
            <a:ext cx="8503096" cy="5486400"/>
          </a:xfrm>
        </p:spPr>
        <p:txBody>
          <a:bodyPr/>
          <a:lstStyle/>
          <a:p>
            <a:endParaRPr lang="ru-RU" dirty="0"/>
          </a:p>
        </p:txBody>
      </p:sp>
      <p:sp>
        <p:nvSpPr>
          <p:cNvPr id="4" name="Прямоугольник 3"/>
          <p:cNvSpPr/>
          <p:nvPr/>
        </p:nvSpPr>
        <p:spPr>
          <a:xfrm>
            <a:off x="533400" y="474345"/>
            <a:ext cx="7927032" cy="4401205"/>
          </a:xfrm>
          <a:prstGeom prst="rect">
            <a:avLst/>
          </a:prstGeom>
        </p:spPr>
        <p:txBody>
          <a:bodyPr wrap="square">
            <a:spAutoFit/>
          </a:bodyPr>
          <a:lstStyle/>
          <a:p>
            <a:r>
              <a:rPr lang="ru-RU" sz="2000" b="1" dirty="0">
                <a:solidFill>
                  <a:schemeClr val="bg1"/>
                </a:solidFill>
                <a:latin typeface="Times New Roman" panose="02020603050405020304" pitchFamily="18" charset="0"/>
                <a:cs typeface="Times New Roman" panose="02020603050405020304" pitchFamily="18" charset="0"/>
              </a:rPr>
              <a:t>И для удовлетворения этой потребности им следует предоставить всю площадь участка. Сделать широкую дорогу для катания на санках (например, от калитки до веранды), сравнительно узкие длинные проходы между снежных валов (от веранды до конца участка и далее до веранды) с ответвлениями, одни из которых заканчиваются тупиком, а другие – каким-либо препятствием, которое необходимо преодолеть (перелезть через бревно; наклонившись, пройти сквозь воротца; перешагнуть через снежный заслон ).На расчищенной от снега центральной площадке можно сделать дорожки разной конфигурации – извилистые, прямые, замкнутые. Обязательно нужны крупные снежные постройки. Около них хорошо играть в прятки или просто перебегать, например, от снеговика к трем сказочным медведям, а от них – к матрешкам и т. д</a:t>
            </a:r>
          </a:p>
        </p:txBody>
      </p:sp>
    </p:spTree>
    <p:extLst>
      <p:ext uri="{BB962C8B-B14F-4D97-AF65-F5344CB8AC3E}">
        <p14:creationId xmlns:p14="http://schemas.microsoft.com/office/powerpoint/2010/main" val="600801887"/>
      </p:ext>
    </p:extLst>
  </p:cSld>
  <p:clrMapOvr>
    <a:masterClrMapping/>
  </p:clrMapOvr>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178</TotalTime>
  <Words>1199</Words>
  <Application>Microsoft Office PowerPoint</Application>
  <PresentationFormat>Экран (4:3)</PresentationFormat>
  <Paragraphs>21</Paragraphs>
  <Slides>15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15</vt:i4>
      </vt:variant>
    </vt:vector>
  </HeadingPairs>
  <TitlesOfParts>
    <vt:vector size="20" baseType="lpstr">
      <vt:lpstr>Century Gothic</vt:lpstr>
      <vt:lpstr>Symbol</vt:lpstr>
      <vt:lpstr>Times New Roman</vt:lpstr>
      <vt:lpstr>Wingdings 3</vt:lpstr>
      <vt:lpstr>Сектор</vt:lpstr>
      <vt:lpstr>«Двигательная активность детей дошкольного возраста  на прогулке в зимний период»</vt:lpstr>
      <vt:lpstr>Эпиграф     «двигаться будешь –здоровье добудешь» «Физическая культура-это здоровье, движение –это жизнь, а здоровая жизнь-это счастье!»</vt:lpstr>
      <vt:lpstr>Гипотеза Можно предположить, что ежедневные занятия физкультурой на открытом воздухе ,закрепление и расширение фонда основных жизненно важных двигательных  умений и физических качеств, обучение начальным занятиям в области физической культуры-приведут к осознанной потребности в занятиях физическими упражнениями и в воспитании здорового образа жизни.</vt:lpstr>
      <vt:lpstr>Прогулка- очень важный режимный момент жизнедеятельности детей в ДОУ. Цели прогулки- это   укрепление здоровья, профилактика утомления, физическое и умственное развитие детей, восстановление сниженных в процессе деятельности функциональных ресурсов организма.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«Двигательная активность детей дошкольного возраста  на прогулке в зимний период»</dc:title>
  <dc:creator>Windows User</dc:creator>
  <cp:lastModifiedBy>Windows User</cp:lastModifiedBy>
  <cp:revision>26</cp:revision>
  <dcterms:created xsi:type="dcterms:W3CDTF">2017-01-31T06:08:16Z</dcterms:created>
  <dcterms:modified xsi:type="dcterms:W3CDTF">2017-12-03T16:04:27Z</dcterms:modified>
</cp:coreProperties>
</file>