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501" autoAdjust="0"/>
  </p:normalViewPr>
  <p:slideViewPr>
    <p:cSldViewPr>
      <p:cViewPr varScale="1">
        <p:scale>
          <a:sx n="88" d="100"/>
          <a:sy n="88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659579-2BBC-4E05-83E7-41A2116B5C2B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C99F07-FC11-46D1-BFE8-4FF2BCC31C0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«Развитие нестандартного мышления у старших дошкольников»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МКДОУ  </a:t>
            </a:r>
            <a:r>
              <a:rPr lang="ru-RU" dirty="0" err="1" smtClean="0"/>
              <a:t>д</a:t>
            </a:r>
            <a:r>
              <a:rPr lang="ru-RU" dirty="0" smtClean="0"/>
              <a:t>/с «Ласточка»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 воспитатель 1 категории Тимофеева Т.Н.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704856" cy="6480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Какой фигуры не хватает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Гражданин Тимофеев\Desktop\геометрические фиг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200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58072" cy="1656184"/>
          </a:xfrm>
        </p:spPr>
        <p:txBody>
          <a:bodyPr/>
          <a:lstStyle/>
          <a:p>
            <a:r>
              <a:rPr lang="ru-RU" sz="3600" dirty="0" smtClean="0"/>
              <a:t>Сравни дорожки по ширине, какая машина едет по широкой, а какая по узкой дорожке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рож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2016224"/>
          </a:xfrm>
          <a:prstGeom prst="rect">
            <a:avLst/>
          </a:prstGeom>
        </p:spPr>
      </p:pic>
      <p:pic>
        <p:nvPicPr>
          <p:cNvPr id="6146" name="Picture 2" descr="C:\Users\Гражданин Тимофеев\Desktop\девочка на маши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0908"/>
            <a:ext cx="3816424" cy="1656184"/>
          </a:xfrm>
          <a:prstGeom prst="rect">
            <a:avLst/>
          </a:prstGeom>
          <a:noFill/>
        </p:spPr>
      </p:pic>
      <p:pic>
        <p:nvPicPr>
          <p:cNvPr id="7" name="Рисунок 6" descr="дорож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45224"/>
            <a:ext cx="9144000" cy="771525"/>
          </a:xfrm>
          <a:prstGeom prst="rect">
            <a:avLst/>
          </a:prstGeom>
        </p:spPr>
      </p:pic>
      <p:pic>
        <p:nvPicPr>
          <p:cNvPr id="8" name="Рисунок 7" descr="мальчик едет на маши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9256" y="4653136"/>
            <a:ext cx="3604744" cy="2028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772400" cy="1362456"/>
          </a:xfrm>
        </p:spPr>
        <p:txBody>
          <a:bodyPr/>
          <a:lstStyle/>
          <a:p>
            <a:r>
              <a:rPr lang="ru-RU" sz="4800" dirty="0" smtClean="0"/>
              <a:t>Сравни акулу и дельфина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7772400" cy="2157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Сходства. Акула и дельфин живут в воде. У них есть плавники и хвост.</a:t>
            </a:r>
          </a:p>
          <a:p>
            <a:r>
              <a:rPr lang="ru-RU" sz="2800" dirty="0" smtClean="0"/>
              <a:t>Различия. Акула- рыба, а дельфин морское животное. Акула -опасна для людей. Дельфин может дружить с человеком и даже помогать ему.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7171" name="Picture 3" descr="C:\Users\Гражданин Тимофеев\Desktop\аку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8"/>
            <a:ext cx="2988840" cy="2097614"/>
          </a:xfrm>
          <a:prstGeom prst="rect">
            <a:avLst/>
          </a:prstGeom>
          <a:noFill/>
        </p:spPr>
      </p:pic>
      <p:pic>
        <p:nvPicPr>
          <p:cNvPr id="6" name="Рисунок 5" descr="дельф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81128"/>
            <a:ext cx="3528391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88832" cy="936104"/>
          </a:xfrm>
        </p:spPr>
        <p:txBody>
          <a:bodyPr/>
          <a:lstStyle/>
          <a:p>
            <a:r>
              <a:rPr lang="ru-RU" sz="3600" dirty="0" smtClean="0"/>
              <a:t>Сравни предметы между собой. Чем они похожи и чем отличаются?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777240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шар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1584176" cy="1440160"/>
          </a:xfrm>
          <a:prstGeom prst="rect">
            <a:avLst/>
          </a:prstGeom>
        </p:spPr>
      </p:pic>
      <p:pic>
        <p:nvPicPr>
          <p:cNvPr id="5" name="Рисунок 4" descr="мя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88840"/>
            <a:ext cx="1584176" cy="1440160"/>
          </a:xfrm>
          <a:prstGeom prst="rect">
            <a:avLst/>
          </a:prstGeom>
        </p:spPr>
      </p:pic>
      <p:pic>
        <p:nvPicPr>
          <p:cNvPr id="6" name="Рисунок 5" descr="утю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501009"/>
            <a:ext cx="1584176" cy="1800200"/>
          </a:xfrm>
          <a:prstGeom prst="rect">
            <a:avLst/>
          </a:prstGeom>
        </p:spPr>
      </p:pic>
      <p:pic>
        <p:nvPicPr>
          <p:cNvPr id="7" name="Рисунок 6" descr="чай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501008"/>
            <a:ext cx="1584176" cy="1800200"/>
          </a:xfrm>
          <a:prstGeom prst="rect">
            <a:avLst/>
          </a:prstGeom>
        </p:spPr>
      </p:pic>
      <p:pic>
        <p:nvPicPr>
          <p:cNvPr id="8" name="Рисунок 7" descr="но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5373216"/>
            <a:ext cx="1584176" cy="1224136"/>
          </a:xfrm>
          <a:prstGeom prst="rect">
            <a:avLst/>
          </a:prstGeom>
        </p:spPr>
      </p:pic>
      <p:pic>
        <p:nvPicPr>
          <p:cNvPr id="9" name="Рисунок 8" descr="ножниц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5373216"/>
            <a:ext cx="158417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Классификция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/>
              <a:t>– это распределение предметов (или объектов) по каким –либо группам</a:t>
            </a:r>
            <a:endParaRPr lang="ru-RU"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5760640" cy="1362456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7835208" cy="259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Существенные                                Несущественные </a:t>
            </a:r>
          </a:p>
          <a:p>
            <a:r>
              <a:rPr lang="ru-RU" sz="2400" dirty="0" smtClean="0"/>
              <a:t>признаки                                         признаки </a:t>
            </a:r>
          </a:p>
          <a:p>
            <a:r>
              <a:rPr lang="ru-RU" sz="2400" dirty="0" smtClean="0"/>
              <a:t>(основная                                         (вспомогательная </a:t>
            </a:r>
          </a:p>
          <a:p>
            <a:r>
              <a:rPr lang="ru-RU" sz="2400" dirty="0" smtClean="0"/>
              <a:t>классификация)                                классификация)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2420888"/>
            <a:ext cx="36004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8104" y="2492896"/>
            <a:ext cx="432048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 одной классификации должно быть одно и тоже основание: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09248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                                                                      </a:t>
            </a:r>
            <a:r>
              <a:rPr lang="ru-RU" sz="2800" b="1" i="1" dirty="0" smtClean="0"/>
              <a:t>-это овощи </a:t>
            </a:r>
          </a:p>
          <a:p>
            <a:r>
              <a:rPr lang="ru-RU" sz="2800" b="1" i="1" dirty="0" smtClean="0"/>
              <a:t>                                                                              или   это</a:t>
            </a:r>
          </a:p>
          <a:p>
            <a:r>
              <a:rPr lang="ru-RU" sz="2800" b="1" i="1" dirty="0" smtClean="0"/>
              <a:t>                                                                           предметы зеленого </a:t>
            </a:r>
          </a:p>
          <a:p>
            <a:r>
              <a:rPr lang="ru-RU" sz="2800" b="1" i="1" dirty="0" smtClean="0"/>
              <a:t>                                                                           цвета</a:t>
            </a:r>
          </a:p>
          <a:p>
            <a:r>
              <a:rPr lang="ru-RU" sz="2800" b="1" i="1" dirty="0" smtClean="0"/>
              <a:t>                                                                   </a:t>
            </a:r>
          </a:p>
          <a:p>
            <a:r>
              <a:rPr lang="ru-RU" sz="2800" b="1" i="1" dirty="0" smtClean="0"/>
              <a:t>  </a:t>
            </a:r>
            <a:endParaRPr lang="ru-RU" sz="2800" b="1" i="1" dirty="0"/>
          </a:p>
        </p:txBody>
      </p:sp>
      <p:pic>
        <p:nvPicPr>
          <p:cNvPr id="4" name="Рисунок 3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2160240" cy="2088232"/>
          </a:xfrm>
          <a:prstGeom prst="rect">
            <a:avLst/>
          </a:prstGeom>
        </p:spPr>
      </p:pic>
      <p:pic>
        <p:nvPicPr>
          <p:cNvPr id="5" name="Рисунок 4" descr="огур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708920"/>
            <a:ext cx="2209800" cy="2088232"/>
          </a:xfrm>
          <a:prstGeom prst="rect">
            <a:avLst/>
          </a:prstGeom>
        </p:spPr>
      </p:pic>
      <p:pic>
        <p:nvPicPr>
          <p:cNvPr id="6" name="Рисунок 5" descr="горо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941168"/>
            <a:ext cx="2232248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или   это</a:t>
            </a:r>
          </a:p>
          <a:p>
            <a:r>
              <a:rPr lang="ru-RU" b="1" i="1" dirty="0" smtClean="0"/>
              <a:t>                                                                           предметы зеленого </a:t>
            </a:r>
          </a:p>
          <a:p>
            <a:r>
              <a:rPr lang="ru-RU" b="1" i="1" dirty="0" smtClean="0"/>
              <a:t>                                                                           цвета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0"/>
            <a:ext cx="6696744" cy="5373216"/>
          </a:xfrm>
        </p:spPr>
        <p:txBody>
          <a:bodyPr/>
          <a:lstStyle/>
          <a:p>
            <a:r>
              <a:rPr lang="ru-RU" dirty="0" smtClean="0"/>
              <a:t>    </a:t>
            </a:r>
          </a:p>
          <a:p>
            <a:r>
              <a:rPr lang="ru-RU" dirty="0" smtClean="0"/>
              <a:t>       </a:t>
            </a:r>
          </a:p>
          <a:p>
            <a:endParaRPr lang="ru-RU" dirty="0" smtClean="0"/>
          </a:p>
          <a:p>
            <a:r>
              <a:rPr lang="ru-RU" sz="3600" dirty="0" smtClean="0"/>
              <a:t>Ребенок  учится классифицировать  предметы – относить  их  к  </a:t>
            </a:r>
            <a:r>
              <a:rPr lang="ru-RU" sz="3600" dirty="0" smtClean="0"/>
              <a:t>определённой группе </a:t>
            </a:r>
            <a:r>
              <a:rPr lang="ru-RU" sz="3600" dirty="0" smtClean="0"/>
              <a:t>(одежда, мебель, домашние животные и т.д.), называть  группу  предметов обобщать  словом 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672104"/>
          </a:xfrm>
        </p:spPr>
        <p:txBody>
          <a:bodyPr/>
          <a:lstStyle/>
          <a:p>
            <a:pPr algn="ctr"/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Относить к                                                   Называем признак предмета </a:t>
            </a:r>
          </a:p>
          <a:p>
            <a:r>
              <a:rPr lang="ru-RU" dirty="0" smtClean="0"/>
              <a:t>определенной группе                                 противопоставляющий их </a:t>
            </a:r>
          </a:p>
          <a:p>
            <a:r>
              <a:rPr lang="ru-RU" dirty="0" smtClean="0"/>
              <a:t>предметов (одежды,                                   (мороженое  холодное, а суп </a:t>
            </a:r>
          </a:p>
          <a:p>
            <a:r>
              <a:rPr lang="ru-RU" dirty="0" smtClean="0"/>
              <a:t>мебели, дом. животные                              горячий)</a:t>
            </a:r>
          </a:p>
          <a:p>
            <a:r>
              <a:rPr lang="ru-RU" dirty="0" smtClean="0"/>
              <a:t>И обобщающим словом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Выделять лишний по                           Называть признак,</a:t>
            </a:r>
          </a:p>
          <a:p>
            <a:r>
              <a:rPr lang="ru-RU" dirty="0" smtClean="0"/>
              <a:t>               какому – то признаку предмет           объединяющий</a:t>
            </a:r>
          </a:p>
          <a:p>
            <a:r>
              <a:rPr lang="ru-RU" dirty="0" smtClean="0"/>
              <a:t>                из группы предметов.                         предметы (это всё </a:t>
            </a:r>
          </a:p>
          <a:p>
            <a:r>
              <a:rPr lang="ru-RU" dirty="0" smtClean="0"/>
              <a:t>                                                                                 металлическое, эти </a:t>
            </a:r>
          </a:p>
          <a:p>
            <a:r>
              <a:rPr lang="ru-RU" dirty="0" smtClean="0"/>
              <a:t>                                                                               предметы могут летать т.д.)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979712" y="836712"/>
            <a:ext cx="36004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292080" y="908720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275856" y="980728"/>
            <a:ext cx="432048" cy="3384376"/>
          </a:xfrm>
          <a:prstGeom prst="downArrow">
            <a:avLst>
              <a:gd name="adj1" fmla="val 50000"/>
              <a:gd name="adj2" fmla="val 22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268715">
            <a:off x="4506410" y="798850"/>
            <a:ext cx="576064" cy="3960440"/>
          </a:xfrm>
          <a:prstGeom prst="downArrow">
            <a:avLst>
              <a:gd name="adj1" fmla="val 50000"/>
              <a:gd name="adj2" fmla="val 143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1362456"/>
          </a:xfrm>
        </p:spPr>
        <p:txBody>
          <a:bodyPr/>
          <a:lstStyle/>
          <a:p>
            <a:r>
              <a:rPr lang="ru-RU" sz="4400" dirty="0" smtClean="0"/>
              <a:t>Каким одним словом можно назвать предметы в каждом ряду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92896"/>
            <a:ext cx="7772400" cy="1721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2047875" cy="2047875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1752600" cy="2047875"/>
          </a:xfrm>
          <a:prstGeom prst="rect">
            <a:avLst/>
          </a:prstGeom>
        </p:spPr>
      </p:pic>
      <p:pic>
        <p:nvPicPr>
          <p:cNvPr id="6" name="Рисунок 5" descr="Veselyiy_samolet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060848"/>
            <a:ext cx="2095500" cy="2016224"/>
          </a:xfrm>
          <a:prstGeom prst="rect">
            <a:avLst/>
          </a:prstGeom>
        </p:spPr>
      </p:pic>
      <p:pic>
        <p:nvPicPr>
          <p:cNvPr id="7" name="Рисунок 6" descr="lightning-mcqueen-red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1919" y="2092499"/>
            <a:ext cx="2384577" cy="2016224"/>
          </a:xfrm>
          <a:prstGeom prst="rect">
            <a:avLst/>
          </a:prstGeom>
        </p:spPr>
      </p:pic>
      <p:pic>
        <p:nvPicPr>
          <p:cNvPr id="8" name="Рисунок 7" descr="af84be60895158e2622d9640ed51665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21088"/>
            <a:ext cx="2088232" cy="2448272"/>
          </a:xfrm>
          <a:prstGeom prst="rect">
            <a:avLst/>
          </a:prstGeom>
        </p:spPr>
      </p:pic>
      <p:pic>
        <p:nvPicPr>
          <p:cNvPr id="9" name="Рисунок 8" descr="full_mishka_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221088"/>
            <a:ext cx="1800200" cy="2448272"/>
          </a:xfrm>
          <a:prstGeom prst="rect">
            <a:avLst/>
          </a:prstGeom>
        </p:spPr>
      </p:pic>
      <p:pic>
        <p:nvPicPr>
          <p:cNvPr id="10" name="Рисунок 9" descr="47.9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8103" y="4221088"/>
            <a:ext cx="2016224" cy="2448272"/>
          </a:xfrm>
          <a:prstGeom prst="rect">
            <a:avLst/>
          </a:prstGeom>
        </p:spPr>
      </p:pic>
      <p:pic>
        <p:nvPicPr>
          <p:cNvPr id="11" name="Рисунок 10" descr="f4b0711aa9dbf19c163197290fc7ce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58323" y="4238409"/>
            <a:ext cx="2420073" cy="2430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algn="ctr"/>
            <a:r>
              <a:rPr lang="ru-RU" sz="3600" dirty="0" smtClean="0"/>
              <a:t>Формирование мышления у детей – сложный процесс. Он совмещает в себе логику как основу. При этом знания, полученные при помощи различных органов чувств, также имеют большое значение для развития индивидуальной личности, не похожей на остальных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642048" cy="1032144"/>
          </a:xfrm>
        </p:spPr>
        <p:txBody>
          <a:bodyPr/>
          <a:lstStyle/>
          <a:p>
            <a:r>
              <a:rPr lang="ru-RU" sz="4000" dirty="0" smtClean="0"/>
              <a:t>Найди в каждом ряду предмет, который не подходит к остальным 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1b1b77e91aa8347309441b5c0f63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7776864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73484532_2010-05-10_13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8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772400" cy="432048"/>
          </a:xfrm>
        </p:spPr>
        <p:txBody>
          <a:bodyPr/>
          <a:lstStyle/>
          <a:p>
            <a:r>
              <a:rPr lang="ru-RU" sz="4000" dirty="0" smtClean="0"/>
              <a:t>Противоположные признаки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ским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2160240" cy="1800200"/>
          </a:xfrm>
          <a:prstGeom prst="rect">
            <a:avLst/>
          </a:prstGeom>
        </p:spPr>
      </p:pic>
      <p:pic>
        <p:nvPicPr>
          <p:cNvPr id="5" name="Рисунок 4" descr="су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2232248" cy="1728192"/>
          </a:xfrm>
          <a:prstGeom prst="rect">
            <a:avLst/>
          </a:prstGeom>
        </p:spPr>
      </p:pic>
      <p:pic>
        <p:nvPicPr>
          <p:cNvPr id="6" name="Рисунок 5" descr="подушк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429000"/>
            <a:ext cx="2194560" cy="1701928"/>
          </a:xfrm>
          <a:prstGeom prst="rect">
            <a:avLst/>
          </a:prstGeom>
        </p:spPr>
      </p:pic>
      <p:pic>
        <p:nvPicPr>
          <p:cNvPr id="7" name="Рисунок 6" descr="оре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356992"/>
            <a:ext cx="2232248" cy="1728192"/>
          </a:xfrm>
          <a:prstGeom prst="rect">
            <a:avLst/>
          </a:prstGeom>
        </p:spPr>
      </p:pic>
      <p:pic>
        <p:nvPicPr>
          <p:cNvPr id="8" name="Рисунок 7" descr="сл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5215366"/>
            <a:ext cx="2160240" cy="1526002"/>
          </a:xfrm>
          <a:prstGeom prst="rect">
            <a:avLst/>
          </a:prstGeom>
        </p:spPr>
      </p:pic>
      <p:pic>
        <p:nvPicPr>
          <p:cNvPr id="9" name="Рисунок 8" descr="мыш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157192"/>
            <a:ext cx="2183299" cy="15030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362456"/>
          </a:xfrm>
        </p:spPr>
        <p:txBody>
          <a:bodyPr/>
          <a:lstStyle/>
          <a:p>
            <a:r>
              <a:rPr lang="ru-RU" sz="4400" dirty="0" smtClean="0"/>
              <a:t>Назови обобщающее понятие для слов каждой группы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1 Январь, сентябрь, июль, май</a:t>
            </a:r>
          </a:p>
          <a:p>
            <a:r>
              <a:rPr lang="ru-RU" sz="2800" dirty="0" smtClean="0"/>
              <a:t>2 Вторник, четверг, воскресенье, пятница</a:t>
            </a:r>
          </a:p>
          <a:p>
            <a:r>
              <a:rPr lang="ru-RU" sz="2800" dirty="0" smtClean="0"/>
              <a:t>3 Зима, весна, лето, осень</a:t>
            </a:r>
          </a:p>
          <a:p>
            <a:r>
              <a:rPr lang="ru-RU" sz="2800" dirty="0" smtClean="0"/>
              <a:t>4 Марина, Таня</a:t>
            </a:r>
            <a:r>
              <a:rPr lang="ru-RU" sz="2800" dirty="0" smtClean="0"/>
              <a:t>, Света</a:t>
            </a:r>
            <a:r>
              <a:rPr lang="ru-RU" sz="2800" dirty="0" smtClean="0"/>
              <a:t>, Наташа</a:t>
            </a:r>
          </a:p>
          <a:p>
            <a:r>
              <a:rPr lang="ru-RU" sz="2800" dirty="0" smtClean="0"/>
              <a:t>5 Жучка, </a:t>
            </a:r>
            <a:r>
              <a:rPr lang="ru-RU" sz="2800" dirty="0" err="1" smtClean="0"/>
              <a:t>Тобик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Тризор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Полкан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Найди в каждой группе слово, которое не подходит к остальным. Объясни почему?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852936"/>
            <a:ext cx="7772400" cy="150971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Мама, дочка, бабушка, девочка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Красивый, длинный, большой, широкий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Бегать, прыгать, думать, ползать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Белый, зелёный, умный, красный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Храбрость, честность, доброта, знания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7268344" cy="13624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Закономерность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7772400" cy="15097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Закономерности –это связи между предметами и явлениями, основанные на действии определённых законов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16736"/>
            <a:ext cx="6480720" cy="816120"/>
          </a:xfrm>
        </p:spPr>
        <p:txBody>
          <a:bodyPr/>
          <a:lstStyle/>
          <a:p>
            <a:r>
              <a:rPr lang="ru-RU" sz="4000" dirty="0" smtClean="0"/>
              <a:t>Найди закономерность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Посмотри на изображение предметов и назови тот, которым можно закончить ряд.</a:t>
            </a:r>
            <a:endParaRPr lang="ru-RU" sz="3200" dirty="0"/>
          </a:p>
        </p:txBody>
      </p:sp>
      <p:pic>
        <p:nvPicPr>
          <p:cNvPr id="5" name="Рисунок 4" descr="щено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1549840" cy="1895971"/>
          </a:xfrm>
          <a:prstGeom prst="rect">
            <a:avLst/>
          </a:prstGeom>
        </p:spPr>
      </p:pic>
      <p:pic>
        <p:nvPicPr>
          <p:cNvPr id="6" name="Рисунок 5" descr="щено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789040"/>
            <a:ext cx="1479598" cy="1872208"/>
          </a:xfrm>
          <a:prstGeom prst="rect">
            <a:avLst/>
          </a:prstGeom>
        </p:spPr>
      </p:pic>
      <p:pic>
        <p:nvPicPr>
          <p:cNvPr id="7" name="Рисунок 6" descr="щено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3284984"/>
            <a:ext cx="1303012" cy="1594018"/>
          </a:xfrm>
          <a:prstGeom prst="rect">
            <a:avLst/>
          </a:prstGeom>
        </p:spPr>
      </p:pic>
      <p:pic>
        <p:nvPicPr>
          <p:cNvPr id="8" name="Рисунок 7" descr="котё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789040"/>
            <a:ext cx="1556794" cy="1872208"/>
          </a:xfrm>
          <a:prstGeom prst="rect">
            <a:avLst/>
          </a:prstGeom>
        </p:spPr>
      </p:pic>
      <p:pic>
        <p:nvPicPr>
          <p:cNvPr id="9" name="Рисунок 8" descr="котё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89040"/>
            <a:ext cx="1556794" cy="1872208"/>
          </a:xfrm>
          <a:prstGeom prst="rect">
            <a:avLst/>
          </a:prstGeom>
        </p:spPr>
      </p:pic>
      <p:pic>
        <p:nvPicPr>
          <p:cNvPr id="10" name="Рисунок 9" descr="котё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013176"/>
            <a:ext cx="129614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Оля собирала бусы. Найди в них ошибки</a:t>
            </a:r>
            <a:endParaRPr lang="ru-RU" sz="4000" dirty="0"/>
          </a:p>
        </p:txBody>
      </p:sp>
      <p:sp>
        <p:nvSpPr>
          <p:cNvPr id="11" name="Полилиния 10"/>
          <p:cNvSpPr/>
          <p:nvPr/>
        </p:nvSpPr>
        <p:spPr>
          <a:xfrm>
            <a:off x="1873956" y="3149600"/>
            <a:ext cx="4323644" cy="1241778"/>
          </a:xfrm>
          <a:custGeom>
            <a:avLst/>
            <a:gdLst>
              <a:gd name="connsiteX0" fmla="*/ 45155 w 4323644"/>
              <a:gd name="connsiteY0" fmla="*/ 0 h 1241778"/>
              <a:gd name="connsiteX1" fmla="*/ 33866 w 4323644"/>
              <a:gd name="connsiteY1" fmla="*/ 33867 h 1241778"/>
              <a:gd name="connsiteX2" fmla="*/ 22577 w 4323644"/>
              <a:gd name="connsiteY2" fmla="*/ 79022 h 1241778"/>
              <a:gd name="connsiteX3" fmla="*/ 0 w 4323644"/>
              <a:gd name="connsiteY3" fmla="*/ 112889 h 1241778"/>
              <a:gd name="connsiteX4" fmla="*/ 22577 w 4323644"/>
              <a:gd name="connsiteY4" fmla="*/ 282222 h 1241778"/>
              <a:gd name="connsiteX5" fmla="*/ 112888 w 4323644"/>
              <a:gd name="connsiteY5" fmla="*/ 428978 h 1241778"/>
              <a:gd name="connsiteX6" fmla="*/ 146755 w 4323644"/>
              <a:gd name="connsiteY6" fmla="*/ 474133 h 1241778"/>
              <a:gd name="connsiteX7" fmla="*/ 214488 w 4323644"/>
              <a:gd name="connsiteY7" fmla="*/ 553156 h 1241778"/>
              <a:gd name="connsiteX8" fmla="*/ 237066 w 4323644"/>
              <a:gd name="connsiteY8" fmla="*/ 598311 h 1241778"/>
              <a:gd name="connsiteX9" fmla="*/ 270933 w 4323644"/>
              <a:gd name="connsiteY9" fmla="*/ 643467 h 1241778"/>
              <a:gd name="connsiteX10" fmla="*/ 304800 w 4323644"/>
              <a:gd name="connsiteY10" fmla="*/ 699911 h 1241778"/>
              <a:gd name="connsiteX11" fmla="*/ 349955 w 4323644"/>
              <a:gd name="connsiteY11" fmla="*/ 733778 h 1241778"/>
              <a:gd name="connsiteX12" fmla="*/ 485422 w 4323644"/>
              <a:gd name="connsiteY12" fmla="*/ 824089 h 1241778"/>
              <a:gd name="connsiteX13" fmla="*/ 609600 w 4323644"/>
              <a:gd name="connsiteY13" fmla="*/ 914400 h 1241778"/>
              <a:gd name="connsiteX14" fmla="*/ 654755 w 4323644"/>
              <a:gd name="connsiteY14" fmla="*/ 936978 h 1241778"/>
              <a:gd name="connsiteX15" fmla="*/ 699911 w 4323644"/>
              <a:gd name="connsiteY15" fmla="*/ 948267 h 1241778"/>
              <a:gd name="connsiteX16" fmla="*/ 733777 w 4323644"/>
              <a:gd name="connsiteY16" fmla="*/ 970844 h 1241778"/>
              <a:gd name="connsiteX17" fmla="*/ 801511 w 4323644"/>
              <a:gd name="connsiteY17" fmla="*/ 993422 h 1241778"/>
              <a:gd name="connsiteX18" fmla="*/ 835377 w 4323644"/>
              <a:gd name="connsiteY18" fmla="*/ 1004711 h 1241778"/>
              <a:gd name="connsiteX19" fmla="*/ 903111 w 4323644"/>
              <a:gd name="connsiteY19" fmla="*/ 1027289 h 1241778"/>
              <a:gd name="connsiteX20" fmla="*/ 936977 w 4323644"/>
              <a:gd name="connsiteY20" fmla="*/ 1049867 h 1241778"/>
              <a:gd name="connsiteX21" fmla="*/ 993422 w 4323644"/>
              <a:gd name="connsiteY21" fmla="*/ 1072444 h 1241778"/>
              <a:gd name="connsiteX22" fmla="*/ 1072444 w 4323644"/>
              <a:gd name="connsiteY22" fmla="*/ 1095022 h 1241778"/>
              <a:gd name="connsiteX23" fmla="*/ 1241777 w 4323644"/>
              <a:gd name="connsiteY23" fmla="*/ 1117600 h 1241778"/>
              <a:gd name="connsiteX24" fmla="*/ 1275644 w 4323644"/>
              <a:gd name="connsiteY24" fmla="*/ 1128889 h 1241778"/>
              <a:gd name="connsiteX25" fmla="*/ 1388533 w 4323644"/>
              <a:gd name="connsiteY25" fmla="*/ 1151467 h 1241778"/>
              <a:gd name="connsiteX26" fmla="*/ 1433688 w 4323644"/>
              <a:gd name="connsiteY26" fmla="*/ 1162756 h 1241778"/>
              <a:gd name="connsiteX27" fmla="*/ 1535288 w 4323644"/>
              <a:gd name="connsiteY27" fmla="*/ 1174044 h 1241778"/>
              <a:gd name="connsiteX28" fmla="*/ 1704622 w 4323644"/>
              <a:gd name="connsiteY28" fmla="*/ 1196622 h 1241778"/>
              <a:gd name="connsiteX29" fmla="*/ 1817511 w 4323644"/>
              <a:gd name="connsiteY29" fmla="*/ 1207911 h 1241778"/>
              <a:gd name="connsiteX30" fmla="*/ 1986844 w 4323644"/>
              <a:gd name="connsiteY30" fmla="*/ 1230489 h 1241778"/>
              <a:gd name="connsiteX31" fmla="*/ 2065866 w 4323644"/>
              <a:gd name="connsiteY31" fmla="*/ 1241778 h 1241778"/>
              <a:gd name="connsiteX32" fmla="*/ 2472266 w 4323644"/>
              <a:gd name="connsiteY32" fmla="*/ 1230489 h 1241778"/>
              <a:gd name="connsiteX33" fmla="*/ 2540000 w 4323644"/>
              <a:gd name="connsiteY33" fmla="*/ 1219200 h 1241778"/>
              <a:gd name="connsiteX34" fmla="*/ 2652888 w 4323644"/>
              <a:gd name="connsiteY34" fmla="*/ 1207911 h 1241778"/>
              <a:gd name="connsiteX35" fmla="*/ 2720622 w 4323644"/>
              <a:gd name="connsiteY35" fmla="*/ 1196622 h 1241778"/>
              <a:gd name="connsiteX36" fmla="*/ 3048000 w 4323644"/>
              <a:gd name="connsiteY36" fmla="*/ 1162756 h 1241778"/>
              <a:gd name="connsiteX37" fmla="*/ 3262488 w 4323644"/>
              <a:gd name="connsiteY37" fmla="*/ 1140178 h 1241778"/>
              <a:gd name="connsiteX38" fmla="*/ 3318933 w 4323644"/>
              <a:gd name="connsiteY38" fmla="*/ 1128889 h 1241778"/>
              <a:gd name="connsiteX39" fmla="*/ 3443111 w 4323644"/>
              <a:gd name="connsiteY39" fmla="*/ 1106311 h 1241778"/>
              <a:gd name="connsiteX40" fmla="*/ 3510844 w 4323644"/>
              <a:gd name="connsiteY40" fmla="*/ 1083733 h 1241778"/>
              <a:gd name="connsiteX41" fmla="*/ 3556000 w 4323644"/>
              <a:gd name="connsiteY41" fmla="*/ 1072444 h 1241778"/>
              <a:gd name="connsiteX42" fmla="*/ 3601155 w 4323644"/>
              <a:gd name="connsiteY42" fmla="*/ 1049867 h 1241778"/>
              <a:gd name="connsiteX43" fmla="*/ 3668888 w 4323644"/>
              <a:gd name="connsiteY43" fmla="*/ 1038578 h 1241778"/>
              <a:gd name="connsiteX44" fmla="*/ 3747911 w 4323644"/>
              <a:gd name="connsiteY44" fmla="*/ 1016000 h 1241778"/>
              <a:gd name="connsiteX45" fmla="*/ 3781777 w 4323644"/>
              <a:gd name="connsiteY45" fmla="*/ 993422 h 1241778"/>
              <a:gd name="connsiteX46" fmla="*/ 3849511 w 4323644"/>
              <a:gd name="connsiteY46" fmla="*/ 970844 h 1241778"/>
              <a:gd name="connsiteX47" fmla="*/ 3939822 w 4323644"/>
              <a:gd name="connsiteY47" fmla="*/ 948267 h 1241778"/>
              <a:gd name="connsiteX48" fmla="*/ 4041422 w 4323644"/>
              <a:gd name="connsiteY48" fmla="*/ 891822 h 1241778"/>
              <a:gd name="connsiteX49" fmla="*/ 4075288 w 4323644"/>
              <a:gd name="connsiteY49" fmla="*/ 869244 h 1241778"/>
              <a:gd name="connsiteX50" fmla="*/ 4131733 w 4323644"/>
              <a:gd name="connsiteY50" fmla="*/ 801511 h 1241778"/>
              <a:gd name="connsiteX51" fmla="*/ 4199466 w 4323644"/>
              <a:gd name="connsiteY51" fmla="*/ 733778 h 1241778"/>
              <a:gd name="connsiteX52" fmla="*/ 4278488 w 4323644"/>
              <a:gd name="connsiteY52" fmla="*/ 632178 h 1241778"/>
              <a:gd name="connsiteX53" fmla="*/ 4312355 w 4323644"/>
              <a:gd name="connsiteY53" fmla="*/ 530578 h 1241778"/>
              <a:gd name="connsiteX54" fmla="*/ 4323644 w 4323644"/>
              <a:gd name="connsiteY54" fmla="*/ 496711 h 1241778"/>
              <a:gd name="connsiteX55" fmla="*/ 4312355 w 4323644"/>
              <a:gd name="connsiteY55" fmla="*/ 259644 h 1241778"/>
              <a:gd name="connsiteX56" fmla="*/ 4255911 w 4323644"/>
              <a:gd name="connsiteY56" fmla="*/ 146756 h 1241778"/>
              <a:gd name="connsiteX57" fmla="*/ 4188177 w 4323644"/>
              <a:gd name="connsiteY57" fmla="*/ 101600 h 1241778"/>
              <a:gd name="connsiteX58" fmla="*/ 4176888 w 4323644"/>
              <a:gd name="connsiteY58" fmla="*/ 90311 h 1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323644" h="1241778">
                <a:moveTo>
                  <a:pt x="45155" y="0"/>
                </a:moveTo>
                <a:cubicBezTo>
                  <a:pt x="41392" y="11289"/>
                  <a:pt x="37135" y="22425"/>
                  <a:pt x="33866" y="33867"/>
                </a:cubicBezTo>
                <a:cubicBezTo>
                  <a:pt x="29604" y="48785"/>
                  <a:pt x="28689" y="64761"/>
                  <a:pt x="22577" y="79022"/>
                </a:cubicBezTo>
                <a:cubicBezTo>
                  <a:pt x="17233" y="91493"/>
                  <a:pt x="7526" y="101600"/>
                  <a:pt x="0" y="112889"/>
                </a:cubicBezTo>
                <a:cubicBezTo>
                  <a:pt x="3534" y="151769"/>
                  <a:pt x="4626" y="234353"/>
                  <a:pt x="22577" y="282222"/>
                </a:cubicBezTo>
                <a:cubicBezTo>
                  <a:pt x="38984" y="325975"/>
                  <a:pt x="94771" y="404822"/>
                  <a:pt x="112888" y="428978"/>
                </a:cubicBezTo>
                <a:cubicBezTo>
                  <a:pt x="124177" y="444030"/>
                  <a:pt x="134510" y="459848"/>
                  <a:pt x="146755" y="474133"/>
                </a:cubicBezTo>
                <a:cubicBezTo>
                  <a:pt x="189384" y="523866"/>
                  <a:pt x="176396" y="492208"/>
                  <a:pt x="214488" y="553156"/>
                </a:cubicBezTo>
                <a:cubicBezTo>
                  <a:pt x="223407" y="567426"/>
                  <a:pt x="228147" y="584041"/>
                  <a:pt x="237066" y="598311"/>
                </a:cubicBezTo>
                <a:cubicBezTo>
                  <a:pt x="247038" y="614266"/>
                  <a:pt x="260496" y="627812"/>
                  <a:pt x="270933" y="643467"/>
                </a:cubicBezTo>
                <a:cubicBezTo>
                  <a:pt x="283104" y="661723"/>
                  <a:pt x="290351" y="683398"/>
                  <a:pt x="304800" y="699911"/>
                </a:cubicBezTo>
                <a:cubicBezTo>
                  <a:pt x="317190" y="714071"/>
                  <a:pt x="334541" y="722988"/>
                  <a:pt x="349955" y="733778"/>
                </a:cubicBezTo>
                <a:cubicBezTo>
                  <a:pt x="349966" y="733785"/>
                  <a:pt x="485412" y="824082"/>
                  <a:pt x="485422" y="824089"/>
                </a:cubicBezTo>
                <a:cubicBezTo>
                  <a:pt x="490181" y="827658"/>
                  <a:pt x="579184" y="897019"/>
                  <a:pt x="609600" y="914400"/>
                </a:cubicBezTo>
                <a:cubicBezTo>
                  <a:pt x="624211" y="922749"/>
                  <a:pt x="638998" y="931069"/>
                  <a:pt x="654755" y="936978"/>
                </a:cubicBezTo>
                <a:cubicBezTo>
                  <a:pt x="669282" y="942426"/>
                  <a:pt x="684859" y="944504"/>
                  <a:pt x="699911" y="948267"/>
                </a:cubicBezTo>
                <a:cubicBezTo>
                  <a:pt x="711200" y="955793"/>
                  <a:pt x="721379" y="965334"/>
                  <a:pt x="733777" y="970844"/>
                </a:cubicBezTo>
                <a:cubicBezTo>
                  <a:pt x="755525" y="980510"/>
                  <a:pt x="778933" y="985896"/>
                  <a:pt x="801511" y="993422"/>
                </a:cubicBezTo>
                <a:lnTo>
                  <a:pt x="835377" y="1004711"/>
                </a:lnTo>
                <a:lnTo>
                  <a:pt x="903111" y="1027289"/>
                </a:lnTo>
                <a:cubicBezTo>
                  <a:pt x="914400" y="1034815"/>
                  <a:pt x="924842" y="1043800"/>
                  <a:pt x="936977" y="1049867"/>
                </a:cubicBezTo>
                <a:cubicBezTo>
                  <a:pt x="955102" y="1058929"/>
                  <a:pt x="974448" y="1065329"/>
                  <a:pt x="993422" y="1072444"/>
                </a:cubicBezTo>
                <a:cubicBezTo>
                  <a:pt x="1013949" y="1080142"/>
                  <a:pt x="1052328" y="1091927"/>
                  <a:pt x="1072444" y="1095022"/>
                </a:cubicBezTo>
                <a:cubicBezTo>
                  <a:pt x="1151929" y="1107251"/>
                  <a:pt x="1170569" y="1101776"/>
                  <a:pt x="1241777" y="1117600"/>
                </a:cubicBezTo>
                <a:cubicBezTo>
                  <a:pt x="1253393" y="1120181"/>
                  <a:pt x="1264049" y="1126213"/>
                  <a:pt x="1275644" y="1128889"/>
                </a:cubicBezTo>
                <a:cubicBezTo>
                  <a:pt x="1313036" y="1137518"/>
                  <a:pt x="1351010" y="1143426"/>
                  <a:pt x="1388533" y="1151467"/>
                </a:cubicBezTo>
                <a:cubicBezTo>
                  <a:pt x="1403704" y="1154718"/>
                  <a:pt x="1418353" y="1160397"/>
                  <a:pt x="1433688" y="1162756"/>
                </a:cubicBezTo>
                <a:cubicBezTo>
                  <a:pt x="1467367" y="1167937"/>
                  <a:pt x="1501421" y="1170281"/>
                  <a:pt x="1535288" y="1174044"/>
                </a:cubicBezTo>
                <a:cubicBezTo>
                  <a:pt x="1622224" y="1195778"/>
                  <a:pt x="1561087" y="1182952"/>
                  <a:pt x="1704622" y="1196622"/>
                </a:cubicBezTo>
                <a:lnTo>
                  <a:pt x="1817511" y="1207911"/>
                </a:lnTo>
                <a:cubicBezTo>
                  <a:pt x="1898084" y="1234769"/>
                  <a:pt x="1825353" y="1213490"/>
                  <a:pt x="1986844" y="1230489"/>
                </a:cubicBezTo>
                <a:cubicBezTo>
                  <a:pt x="2013306" y="1233274"/>
                  <a:pt x="2039525" y="1238015"/>
                  <a:pt x="2065866" y="1241778"/>
                </a:cubicBezTo>
                <a:lnTo>
                  <a:pt x="2472266" y="1230489"/>
                </a:lnTo>
                <a:cubicBezTo>
                  <a:pt x="2495130" y="1229400"/>
                  <a:pt x="2517287" y="1222039"/>
                  <a:pt x="2540000" y="1219200"/>
                </a:cubicBezTo>
                <a:cubicBezTo>
                  <a:pt x="2577525" y="1214509"/>
                  <a:pt x="2615363" y="1212602"/>
                  <a:pt x="2652888" y="1207911"/>
                </a:cubicBezTo>
                <a:cubicBezTo>
                  <a:pt x="2675601" y="1205072"/>
                  <a:pt x="2697933" y="1199647"/>
                  <a:pt x="2720622" y="1196622"/>
                </a:cubicBezTo>
                <a:cubicBezTo>
                  <a:pt x="2829368" y="1182122"/>
                  <a:pt x="2939139" y="1176364"/>
                  <a:pt x="3048000" y="1162756"/>
                </a:cubicBezTo>
                <a:cubicBezTo>
                  <a:pt x="3179553" y="1146312"/>
                  <a:pt x="3108098" y="1154214"/>
                  <a:pt x="3262488" y="1140178"/>
                </a:cubicBezTo>
                <a:cubicBezTo>
                  <a:pt x="3281303" y="1136415"/>
                  <a:pt x="3300006" y="1132043"/>
                  <a:pt x="3318933" y="1128889"/>
                </a:cubicBezTo>
                <a:cubicBezTo>
                  <a:pt x="3384524" y="1117957"/>
                  <a:pt x="3388929" y="1122566"/>
                  <a:pt x="3443111" y="1106311"/>
                </a:cubicBezTo>
                <a:cubicBezTo>
                  <a:pt x="3465906" y="1099472"/>
                  <a:pt x="3487756" y="1089505"/>
                  <a:pt x="3510844" y="1083733"/>
                </a:cubicBezTo>
                <a:cubicBezTo>
                  <a:pt x="3525896" y="1079970"/>
                  <a:pt x="3541473" y="1077892"/>
                  <a:pt x="3556000" y="1072444"/>
                </a:cubicBezTo>
                <a:cubicBezTo>
                  <a:pt x="3571757" y="1066535"/>
                  <a:pt x="3585036" y="1054702"/>
                  <a:pt x="3601155" y="1049867"/>
                </a:cubicBezTo>
                <a:cubicBezTo>
                  <a:pt x="3623079" y="1043290"/>
                  <a:pt x="3646443" y="1043067"/>
                  <a:pt x="3668888" y="1038578"/>
                </a:cubicBezTo>
                <a:cubicBezTo>
                  <a:pt x="3704326" y="1031490"/>
                  <a:pt x="3715632" y="1026760"/>
                  <a:pt x="3747911" y="1016000"/>
                </a:cubicBezTo>
                <a:cubicBezTo>
                  <a:pt x="3759200" y="1008474"/>
                  <a:pt x="3769379" y="998932"/>
                  <a:pt x="3781777" y="993422"/>
                </a:cubicBezTo>
                <a:cubicBezTo>
                  <a:pt x="3803525" y="983756"/>
                  <a:pt x="3826933" y="978370"/>
                  <a:pt x="3849511" y="970844"/>
                </a:cubicBezTo>
                <a:cubicBezTo>
                  <a:pt x="3901575" y="953490"/>
                  <a:pt x="3871717" y="961888"/>
                  <a:pt x="3939822" y="948267"/>
                </a:cubicBezTo>
                <a:cubicBezTo>
                  <a:pt x="4017456" y="896510"/>
                  <a:pt x="3981812" y="911692"/>
                  <a:pt x="4041422" y="891822"/>
                </a:cubicBezTo>
                <a:cubicBezTo>
                  <a:pt x="4052711" y="884296"/>
                  <a:pt x="4065694" y="878838"/>
                  <a:pt x="4075288" y="869244"/>
                </a:cubicBezTo>
                <a:cubicBezTo>
                  <a:pt x="4179806" y="764726"/>
                  <a:pt x="4002273" y="912478"/>
                  <a:pt x="4131733" y="801511"/>
                </a:cubicBezTo>
                <a:cubicBezTo>
                  <a:pt x="4245305" y="704162"/>
                  <a:pt x="4124942" y="823206"/>
                  <a:pt x="4199466" y="733778"/>
                </a:cubicBezTo>
                <a:cubicBezTo>
                  <a:pt x="4231934" y="694817"/>
                  <a:pt x="4259467" y="689241"/>
                  <a:pt x="4278488" y="632178"/>
                </a:cubicBezTo>
                <a:lnTo>
                  <a:pt x="4312355" y="530578"/>
                </a:lnTo>
                <a:lnTo>
                  <a:pt x="4323644" y="496711"/>
                </a:lnTo>
                <a:cubicBezTo>
                  <a:pt x="4319881" y="417689"/>
                  <a:pt x="4321092" y="338272"/>
                  <a:pt x="4312355" y="259644"/>
                </a:cubicBezTo>
                <a:cubicBezTo>
                  <a:pt x="4308267" y="222854"/>
                  <a:pt x="4284735" y="172377"/>
                  <a:pt x="4255911" y="146756"/>
                </a:cubicBezTo>
                <a:cubicBezTo>
                  <a:pt x="4235630" y="128728"/>
                  <a:pt x="4207365" y="120788"/>
                  <a:pt x="4188177" y="101600"/>
                </a:cubicBezTo>
                <a:lnTo>
                  <a:pt x="4176888" y="90311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48064" y="4005064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5724128" y="3717032"/>
            <a:ext cx="432048" cy="43204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940152" y="3212976"/>
            <a:ext cx="432048" cy="4320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779912" y="4221088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499992" y="4149080"/>
            <a:ext cx="432048" cy="4320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203848" y="4077072"/>
            <a:ext cx="432048" cy="4320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123728" y="3717032"/>
            <a:ext cx="432048" cy="4320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763688" y="3284984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627784" y="4005064"/>
            <a:ext cx="432048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691680" y="2780928"/>
            <a:ext cx="432048" cy="4320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346222" y="3759200"/>
            <a:ext cx="4244622" cy="2551289"/>
          </a:xfrm>
          <a:custGeom>
            <a:avLst/>
            <a:gdLst>
              <a:gd name="connsiteX0" fmla="*/ 0 w 4244622"/>
              <a:gd name="connsiteY0" fmla="*/ 2054578 h 2551289"/>
              <a:gd name="connsiteX1" fmla="*/ 79022 w 4244622"/>
              <a:gd name="connsiteY1" fmla="*/ 2133600 h 2551289"/>
              <a:gd name="connsiteX2" fmla="*/ 112889 w 4244622"/>
              <a:gd name="connsiteY2" fmla="*/ 2144889 h 2551289"/>
              <a:gd name="connsiteX3" fmla="*/ 158045 w 4244622"/>
              <a:gd name="connsiteY3" fmla="*/ 2178756 h 2551289"/>
              <a:gd name="connsiteX4" fmla="*/ 191911 w 4244622"/>
              <a:gd name="connsiteY4" fmla="*/ 2212622 h 2551289"/>
              <a:gd name="connsiteX5" fmla="*/ 237067 w 4244622"/>
              <a:gd name="connsiteY5" fmla="*/ 2223911 h 2551289"/>
              <a:gd name="connsiteX6" fmla="*/ 327378 w 4244622"/>
              <a:gd name="connsiteY6" fmla="*/ 2269067 h 2551289"/>
              <a:gd name="connsiteX7" fmla="*/ 395111 w 4244622"/>
              <a:gd name="connsiteY7" fmla="*/ 2291644 h 2551289"/>
              <a:gd name="connsiteX8" fmla="*/ 440267 w 4244622"/>
              <a:gd name="connsiteY8" fmla="*/ 2314222 h 2551289"/>
              <a:gd name="connsiteX9" fmla="*/ 553156 w 4244622"/>
              <a:gd name="connsiteY9" fmla="*/ 2336800 h 2551289"/>
              <a:gd name="connsiteX10" fmla="*/ 643467 w 4244622"/>
              <a:gd name="connsiteY10" fmla="*/ 2359378 h 2551289"/>
              <a:gd name="connsiteX11" fmla="*/ 711200 w 4244622"/>
              <a:gd name="connsiteY11" fmla="*/ 2381956 h 2551289"/>
              <a:gd name="connsiteX12" fmla="*/ 801511 w 4244622"/>
              <a:gd name="connsiteY12" fmla="*/ 2404533 h 2551289"/>
              <a:gd name="connsiteX13" fmla="*/ 869245 w 4244622"/>
              <a:gd name="connsiteY13" fmla="*/ 2427111 h 2551289"/>
              <a:gd name="connsiteX14" fmla="*/ 936978 w 4244622"/>
              <a:gd name="connsiteY14" fmla="*/ 2438400 h 2551289"/>
              <a:gd name="connsiteX15" fmla="*/ 970845 w 4244622"/>
              <a:gd name="connsiteY15" fmla="*/ 2449689 h 2551289"/>
              <a:gd name="connsiteX16" fmla="*/ 1016000 w 4244622"/>
              <a:gd name="connsiteY16" fmla="*/ 2460978 h 2551289"/>
              <a:gd name="connsiteX17" fmla="*/ 1072445 w 4244622"/>
              <a:gd name="connsiteY17" fmla="*/ 2483556 h 2551289"/>
              <a:gd name="connsiteX18" fmla="*/ 1151467 w 4244622"/>
              <a:gd name="connsiteY18" fmla="*/ 2494844 h 2551289"/>
              <a:gd name="connsiteX19" fmla="*/ 1196622 w 4244622"/>
              <a:gd name="connsiteY19" fmla="*/ 2517422 h 2551289"/>
              <a:gd name="connsiteX20" fmla="*/ 1264356 w 4244622"/>
              <a:gd name="connsiteY20" fmla="*/ 2528711 h 2551289"/>
              <a:gd name="connsiteX21" fmla="*/ 1478845 w 4244622"/>
              <a:gd name="connsiteY21" fmla="*/ 2551289 h 2551289"/>
              <a:gd name="connsiteX22" fmla="*/ 1828800 w 4244622"/>
              <a:gd name="connsiteY22" fmla="*/ 2540000 h 2551289"/>
              <a:gd name="connsiteX23" fmla="*/ 2032000 w 4244622"/>
              <a:gd name="connsiteY23" fmla="*/ 2506133 h 2551289"/>
              <a:gd name="connsiteX24" fmla="*/ 2178756 w 4244622"/>
              <a:gd name="connsiteY24" fmla="*/ 2494844 h 2551289"/>
              <a:gd name="connsiteX25" fmla="*/ 2257778 w 4244622"/>
              <a:gd name="connsiteY25" fmla="*/ 2483556 h 2551289"/>
              <a:gd name="connsiteX26" fmla="*/ 2551289 w 4244622"/>
              <a:gd name="connsiteY26" fmla="*/ 2449689 h 2551289"/>
              <a:gd name="connsiteX27" fmla="*/ 2720622 w 4244622"/>
              <a:gd name="connsiteY27" fmla="*/ 2427111 h 2551289"/>
              <a:gd name="connsiteX28" fmla="*/ 2765778 w 4244622"/>
              <a:gd name="connsiteY28" fmla="*/ 2415822 h 2551289"/>
              <a:gd name="connsiteX29" fmla="*/ 2901245 w 4244622"/>
              <a:gd name="connsiteY29" fmla="*/ 2393244 h 2551289"/>
              <a:gd name="connsiteX30" fmla="*/ 2980267 w 4244622"/>
              <a:gd name="connsiteY30" fmla="*/ 2370667 h 2551289"/>
              <a:gd name="connsiteX31" fmla="*/ 3025422 w 4244622"/>
              <a:gd name="connsiteY31" fmla="*/ 2348089 h 2551289"/>
              <a:gd name="connsiteX32" fmla="*/ 3081867 w 4244622"/>
              <a:gd name="connsiteY32" fmla="*/ 2336800 h 2551289"/>
              <a:gd name="connsiteX33" fmla="*/ 3160889 w 4244622"/>
              <a:gd name="connsiteY33" fmla="*/ 2314222 h 2551289"/>
              <a:gd name="connsiteX34" fmla="*/ 3194756 w 4244622"/>
              <a:gd name="connsiteY34" fmla="*/ 2280356 h 2551289"/>
              <a:gd name="connsiteX35" fmla="*/ 3273778 w 4244622"/>
              <a:gd name="connsiteY35" fmla="*/ 2235200 h 2551289"/>
              <a:gd name="connsiteX36" fmla="*/ 3341511 w 4244622"/>
              <a:gd name="connsiteY36" fmla="*/ 2190044 h 2551289"/>
              <a:gd name="connsiteX37" fmla="*/ 3397956 w 4244622"/>
              <a:gd name="connsiteY37" fmla="*/ 2156178 h 2551289"/>
              <a:gd name="connsiteX38" fmla="*/ 3488267 w 4244622"/>
              <a:gd name="connsiteY38" fmla="*/ 2088444 h 2551289"/>
              <a:gd name="connsiteX39" fmla="*/ 3556000 w 4244622"/>
              <a:gd name="connsiteY39" fmla="*/ 2009422 h 2551289"/>
              <a:gd name="connsiteX40" fmla="*/ 3601156 w 4244622"/>
              <a:gd name="connsiteY40" fmla="*/ 1986844 h 2551289"/>
              <a:gd name="connsiteX41" fmla="*/ 3668889 w 4244622"/>
              <a:gd name="connsiteY41" fmla="*/ 1919111 h 2551289"/>
              <a:gd name="connsiteX42" fmla="*/ 3736622 w 4244622"/>
              <a:gd name="connsiteY42" fmla="*/ 1851378 h 2551289"/>
              <a:gd name="connsiteX43" fmla="*/ 3770489 w 4244622"/>
              <a:gd name="connsiteY43" fmla="*/ 1817511 h 2551289"/>
              <a:gd name="connsiteX44" fmla="*/ 3815645 w 4244622"/>
              <a:gd name="connsiteY44" fmla="*/ 1794933 h 2551289"/>
              <a:gd name="connsiteX45" fmla="*/ 3838222 w 4244622"/>
              <a:gd name="connsiteY45" fmla="*/ 1761067 h 2551289"/>
              <a:gd name="connsiteX46" fmla="*/ 3860800 w 4244622"/>
              <a:gd name="connsiteY46" fmla="*/ 1715911 h 2551289"/>
              <a:gd name="connsiteX47" fmla="*/ 3894667 w 4244622"/>
              <a:gd name="connsiteY47" fmla="*/ 1670756 h 2551289"/>
              <a:gd name="connsiteX48" fmla="*/ 3984978 w 4244622"/>
              <a:gd name="connsiteY48" fmla="*/ 1557867 h 2551289"/>
              <a:gd name="connsiteX49" fmla="*/ 4041422 w 4244622"/>
              <a:gd name="connsiteY49" fmla="*/ 1456267 h 2551289"/>
              <a:gd name="connsiteX50" fmla="*/ 4086578 w 4244622"/>
              <a:gd name="connsiteY50" fmla="*/ 1332089 h 2551289"/>
              <a:gd name="connsiteX51" fmla="*/ 4109156 w 4244622"/>
              <a:gd name="connsiteY51" fmla="*/ 1241778 h 2551289"/>
              <a:gd name="connsiteX52" fmla="*/ 4131734 w 4244622"/>
              <a:gd name="connsiteY52" fmla="*/ 1151467 h 2551289"/>
              <a:gd name="connsiteX53" fmla="*/ 4143022 w 4244622"/>
              <a:gd name="connsiteY53" fmla="*/ 1106311 h 2551289"/>
              <a:gd name="connsiteX54" fmla="*/ 4188178 w 4244622"/>
              <a:gd name="connsiteY54" fmla="*/ 970844 h 2551289"/>
              <a:gd name="connsiteX55" fmla="*/ 4210756 w 4244622"/>
              <a:gd name="connsiteY55" fmla="*/ 903111 h 2551289"/>
              <a:gd name="connsiteX56" fmla="*/ 4233334 w 4244622"/>
              <a:gd name="connsiteY56" fmla="*/ 812800 h 2551289"/>
              <a:gd name="connsiteX57" fmla="*/ 4244622 w 4244622"/>
              <a:gd name="connsiteY57" fmla="*/ 767644 h 2551289"/>
              <a:gd name="connsiteX58" fmla="*/ 4233334 w 4244622"/>
              <a:gd name="connsiteY58" fmla="*/ 112889 h 2551289"/>
              <a:gd name="connsiteX59" fmla="*/ 4222045 w 4244622"/>
              <a:gd name="connsiteY59" fmla="*/ 56444 h 2551289"/>
              <a:gd name="connsiteX60" fmla="*/ 4199467 w 4244622"/>
              <a:gd name="connsiteY60" fmla="*/ 22578 h 2551289"/>
              <a:gd name="connsiteX61" fmla="*/ 4188178 w 4244622"/>
              <a:gd name="connsiteY61" fmla="*/ 0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244622" h="2551289">
                <a:moveTo>
                  <a:pt x="0" y="2054578"/>
                </a:moveTo>
                <a:cubicBezTo>
                  <a:pt x="28393" y="2097166"/>
                  <a:pt x="25393" y="2100081"/>
                  <a:pt x="79022" y="2133600"/>
                </a:cubicBezTo>
                <a:cubicBezTo>
                  <a:pt x="89113" y="2139907"/>
                  <a:pt x="101600" y="2141126"/>
                  <a:pt x="112889" y="2144889"/>
                </a:cubicBezTo>
                <a:cubicBezTo>
                  <a:pt x="127941" y="2156178"/>
                  <a:pt x="143760" y="2166511"/>
                  <a:pt x="158045" y="2178756"/>
                </a:cubicBezTo>
                <a:cubicBezTo>
                  <a:pt x="170166" y="2189146"/>
                  <a:pt x="178050" y="2204701"/>
                  <a:pt x="191911" y="2212622"/>
                </a:cubicBezTo>
                <a:cubicBezTo>
                  <a:pt x="205382" y="2220320"/>
                  <a:pt x="222015" y="2220148"/>
                  <a:pt x="237067" y="2223911"/>
                </a:cubicBezTo>
                <a:cubicBezTo>
                  <a:pt x="267171" y="2238963"/>
                  <a:pt x="295448" y="2258424"/>
                  <a:pt x="327378" y="2269067"/>
                </a:cubicBezTo>
                <a:cubicBezTo>
                  <a:pt x="349956" y="2276593"/>
                  <a:pt x="373825" y="2281001"/>
                  <a:pt x="395111" y="2291644"/>
                </a:cubicBezTo>
                <a:cubicBezTo>
                  <a:pt x="410163" y="2299170"/>
                  <a:pt x="424086" y="2309599"/>
                  <a:pt x="440267" y="2314222"/>
                </a:cubicBezTo>
                <a:cubicBezTo>
                  <a:pt x="477165" y="2324764"/>
                  <a:pt x="516750" y="2324664"/>
                  <a:pt x="553156" y="2336800"/>
                </a:cubicBezTo>
                <a:cubicBezTo>
                  <a:pt x="655909" y="2371052"/>
                  <a:pt x="493626" y="2318512"/>
                  <a:pt x="643467" y="2359378"/>
                </a:cubicBezTo>
                <a:cubicBezTo>
                  <a:pt x="666427" y="2365640"/>
                  <a:pt x="688317" y="2375418"/>
                  <a:pt x="711200" y="2381956"/>
                </a:cubicBezTo>
                <a:cubicBezTo>
                  <a:pt x="741036" y="2390481"/>
                  <a:pt x="772073" y="2394720"/>
                  <a:pt x="801511" y="2404533"/>
                </a:cubicBezTo>
                <a:cubicBezTo>
                  <a:pt x="824089" y="2412059"/>
                  <a:pt x="846156" y="2421339"/>
                  <a:pt x="869245" y="2427111"/>
                </a:cubicBezTo>
                <a:cubicBezTo>
                  <a:pt x="891451" y="2432662"/>
                  <a:pt x="914634" y="2433435"/>
                  <a:pt x="936978" y="2438400"/>
                </a:cubicBezTo>
                <a:cubicBezTo>
                  <a:pt x="948594" y="2440981"/>
                  <a:pt x="959403" y="2446420"/>
                  <a:pt x="970845" y="2449689"/>
                </a:cubicBezTo>
                <a:cubicBezTo>
                  <a:pt x="985763" y="2453951"/>
                  <a:pt x="1001281" y="2456072"/>
                  <a:pt x="1016000" y="2460978"/>
                </a:cubicBezTo>
                <a:cubicBezTo>
                  <a:pt x="1035224" y="2467386"/>
                  <a:pt x="1052786" y="2478641"/>
                  <a:pt x="1072445" y="2483556"/>
                </a:cubicBezTo>
                <a:cubicBezTo>
                  <a:pt x="1098259" y="2490009"/>
                  <a:pt x="1125126" y="2491081"/>
                  <a:pt x="1151467" y="2494844"/>
                </a:cubicBezTo>
                <a:cubicBezTo>
                  <a:pt x="1166519" y="2502370"/>
                  <a:pt x="1180503" y="2512586"/>
                  <a:pt x="1196622" y="2517422"/>
                </a:cubicBezTo>
                <a:cubicBezTo>
                  <a:pt x="1218546" y="2523999"/>
                  <a:pt x="1241697" y="2525474"/>
                  <a:pt x="1264356" y="2528711"/>
                </a:cubicBezTo>
                <a:cubicBezTo>
                  <a:pt x="1350689" y="2541044"/>
                  <a:pt x="1386406" y="2542885"/>
                  <a:pt x="1478845" y="2551289"/>
                </a:cubicBezTo>
                <a:cubicBezTo>
                  <a:pt x="1595497" y="2547526"/>
                  <a:pt x="1712249" y="2546134"/>
                  <a:pt x="1828800" y="2540000"/>
                </a:cubicBezTo>
                <a:cubicBezTo>
                  <a:pt x="1873683" y="2537638"/>
                  <a:pt x="2001473" y="2509949"/>
                  <a:pt x="2032000" y="2506133"/>
                </a:cubicBezTo>
                <a:cubicBezTo>
                  <a:pt x="2080684" y="2500047"/>
                  <a:pt x="2129936" y="2499726"/>
                  <a:pt x="2178756" y="2494844"/>
                </a:cubicBezTo>
                <a:cubicBezTo>
                  <a:pt x="2205232" y="2492196"/>
                  <a:pt x="2231437" y="2487319"/>
                  <a:pt x="2257778" y="2483556"/>
                </a:cubicBezTo>
                <a:cubicBezTo>
                  <a:pt x="2391848" y="2438866"/>
                  <a:pt x="2149938" y="2516582"/>
                  <a:pt x="2551289" y="2449689"/>
                </a:cubicBezTo>
                <a:cubicBezTo>
                  <a:pt x="2652633" y="2432798"/>
                  <a:pt x="2596273" y="2440928"/>
                  <a:pt x="2720622" y="2427111"/>
                </a:cubicBezTo>
                <a:cubicBezTo>
                  <a:pt x="2735674" y="2423348"/>
                  <a:pt x="2750528" y="2418681"/>
                  <a:pt x="2765778" y="2415822"/>
                </a:cubicBezTo>
                <a:cubicBezTo>
                  <a:pt x="2810772" y="2407385"/>
                  <a:pt x="2857815" y="2407720"/>
                  <a:pt x="2901245" y="2393244"/>
                </a:cubicBezTo>
                <a:cubicBezTo>
                  <a:pt x="2949830" y="2377050"/>
                  <a:pt x="2923567" y="2384842"/>
                  <a:pt x="2980267" y="2370667"/>
                </a:cubicBezTo>
                <a:cubicBezTo>
                  <a:pt x="2995319" y="2363141"/>
                  <a:pt x="3009457" y="2353411"/>
                  <a:pt x="3025422" y="2348089"/>
                </a:cubicBezTo>
                <a:cubicBezTo>
                  <a:pt x="3043625" y="2342021"/>
                  <a:pt x="3063136" y="2340962"/>
                  <a:pt x="3081867" y="2336800"/>
                </a:cubicBezTo>
                <a:cubicBezTo>
                  <a:pt x="3124390" y="2327350"/>
                  <a:pt x="3123177" y="2326793"/>
                  <a:pt x="3160889" y="2314222"/>
                </a:cubicBezTo>
                <a:cubicBezTo>
                  <a:pt x="3172178" y="2302933"/>
                  <a:pt x="3182491" y="2290576"/>
                  <a:pt x="3194756" y="2280356"/>
                </a:cubicBezTo>
                <a:cubicBezTo>
                  <a:pt x="3228233" y="2252459"/>
                  <a:pt x="3234338" y="2258864"/>
                  <a:pt x="3273778" y="2235200"/>
                </a:cubicBezTo>
                <a:cubicBezTo>
                  <a:pt x="3297046" y="2221239"/>
                  <a:pt x="3318243" y="2204005"/>
                  <a:pt x="3341511" y="2190044"/>
                </a:cubicBezTo>
                <a:cubicBezTo>
                  <a:pt x="3360326" y="2178755"/>
                  <a:pt x="3379916" y="2168667"/>
                  <a:pt x="3397956" y="2156178"/>
                </a:cubicBezTo>
                <a:cubicBezTo>
                  <a:pt x="3428895" y="2134759"/>
                  <a:pt x="3465689" y="2118548"/>
                  <a:pt x="3488267" y="2088444"/>
                </a:cubicBezTo>
                <a:cubicBezTo>
                  <a:pt x="3506053" y="2064730"/>
                  <a:pt x="3530604" y="2027562"/>
                  <a:pt x="3556000" y="2009422"/>
                </a:cubicBezTo>
                <a:cubicBezTo>
                  <a:pt x="3569694" y="1999640"/>
                  <a:pt x="3588015" y="1997357"/>
                  <a:pt x="3601156" y="1986844"/>
                </a:cubicBezTo>
                <a:cubicBezTo>
                  <a:pt x="3626089" y="1966898"/>
                  <a:pt x="3646311" y="1941689"/>
                  <a:pt x="3668889" y="1919111"/>
                </a:cubicBezTo>
                <a:lnTo>
                  <a:pt x="3736622" y="1851378"/>
                </a:lnTo>
                <a:cubicBezTo>
                  <a:pt x="3747911" y="1840089"/>
                  <a:pt x="3756209" y="1824651"/>
                  <a:pt x="3770489" y="1817511"/>
                </a:cubicBezTo>
                <a:lnTo>
                  <a:pt x="3815645" y="1794933"/>
                </a:lnTo>
                <a:cubicBezTo>
                  <a:pt x="3823171" y="1783644"/>
                  <a:pt x="3831491" y="1772847"/>
                  <a:pt x="3838222" y="1761067"/>
                </a:cubicBezTo>
                <a:cubicBezTo>
                  <a:pt x="3846571" y="1746456"/>
                  <a:pt x="3851881" y="1730182"/>
                  <a:pt x="3860800" y="1715911"/>
                </a:cubicBezTo>
                <a:cubicBezTo>
                  <a:pt x="3870772" y="1699956"/>
                  <a:pt x="3883877" y="1686170"/>
                  <a:pt x="3894667" y="1670756"/>
                </a:cubicBezTo>
                <a:cubicBezTo>
                  <a:pt x="3961126" y="1575814"/>
                  <a:pt x="3913184" y="1629659"/>
                  <a:pt x="3984978" y="1557867"/>
                </a:cubicBezTo>
                <a:cubicBezTo>
                  <a:pt x="4012604" y="1474988"/>
                  <a:pt x="3990727" y="1506962"/>
                  <a:pt x="4041422" y="1456267"/>
                </a:cubicBezTo>
                <a:cubicBezTo>
                  <a:pt x="4067291" y="1352793"/>
                  <a:pt x="4046788" y="1391775"/>
                  <a:pt x="4086578" y="1332089"/>
                </a:cubicBezTo>
                <a:cubicBezTo>
                  <a:pt x="4114195" y="1194006"/>
                  <a:pt x="4083121" y="1337239"/>
                  <a:pt x="4109156" y="1241778"/>
                </a:cubicBezTo>
                <a:cubicBezTo>
                  <a:pt x="4117321" y="1211841"/>
                  <a:pt x="4124208" y="1181571"/>
                  <a:pt x="4131734" y="1151467"/>
                </a:cubicBezTo>
                <a:cubicBezTo>
                  <a:pt x="4135497" y="1136415"/>
                  <a:pt x="4138116" y="1121030"/>
                  <a:pt x="4143022" y="1106311"/>
                </a:cubicBezTo>
                <a:lnTo>
                  <a:pt x="4188178" y="970844"/>
                </a:lnTo>
                <a:lnTo>
                  <a:pt x="4210756" y="903111"/>
                </a:lnTo>
                <a:lnTo>
                  <a:pt x="4233334" y="812800"/>
                </a:lnTo>
                <a:lnTo>
                  <a:pt x="4244622" y="767644"/>
                </a:lnTo>
                <a:cubicBezTo>
                  <a:pt x="4240859" y="549392"/>
                  <a:pt x="4240260" y="331063"/>
                  <a:pt x="4233334" y="112889"/>
                </a:cubicBezTo>
                <a:cubicBezTo>
                  <a:pt x="4232725" y="93711"/>
                  <a:pt x="4228782" y="74410"/>
                  <a:pt x="4222045" y="56444"/>
                </a:cubicBezTo>
                <a:cubicBezTo>
                  <a:pt x="4217281" y="43740"/>
                  <a:pt x="4206447" y="34212"/>
                  <a:pt x="4199467" y="22578"/>
                </a:cubicBezTo>
                <a:cubicBezTo>
                  <a:pt x="4195138" y="15363"/>
                  <a:pt x="4191941" y="7526"/>
                  <a:pt x="4188178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7-конечная звезда 32"/>
          <p:cNvSpPr/>
          <p:nvPr/>
        </p:nvSpPr>
        <p:spPr>
          <a:xfrm>
            <a:off x="4067944" y="5589240"/>
            <a:ext cx="432048" cy="43204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7-конечная звезда 33"/>
          <p:cNvSpPr/>
          <p:nvPr/>
        </p:nvSpPr>
        <p:spPr>
          <a:xfrm>
            <a:off x="5076056" y="6021288"/>
            <a:ext cx="432048" cy="43204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7-конечная звезда 34"/>
          <p:cNvSpPr/>
          <p:nvPr/>
        </p:nvSpPr>
        <p:spPr>
          <a:xfrm>
            <a:off x="5508104" y="6093296"/>
            <a:ext cx="432048" cy="43204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7-конечная звезда 35"/>
          <p:cNvSpPr/>
          <p:nvPr/>
        </p:nvSpPr>
        <p:spPr>
          <a:xfrm>
            <a:off x="7524328" y="5661248"/>
            <a:ext cx="432048" cy="43204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7-конечная звезда 36"/>
          <p:cNvSpPr/>
          <p:nvPr/>
        </p:nvSpPr>
        <p:spPr>
          <a:xfrm>
            <a:off x="8388424" y="3645024"/>
            <a:ext cx="432048" cy="43204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499992" y="5805264"/>
            <a:ext cx="504056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6156176" y="5949280"/>
            <a:ext cx="504056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6804248" y="5877272"/>
            <a:ext cx="504056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8100392" y="5013176"/>
            <a:ext cx="504056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8316416" y="4293096"/>
            <a:ext cx="504056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128792" cy="360040"/>
          </a:xfrm>
        </p:spPr>
        <p:txBody>
          <a:bodyPr/>
          <a:lstStyle/>
          <a:p>
            <a:r>
              <a:rPr lang="ru-RU" sz="3600" dirty="0" smtClean="0"/>
              <a:t>Какой предмет должен быть в пустой клеточке?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472608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2400" cy="1362456"/>
          </a:xfrm>
        </p:spPr>
        <p:txBody>
          <a:bodyPr/>
          <a:lstStyle/>
          <a:p>
            <a:r>
              <a:rPr lang="ru-RU" sz="3200" dirty="0" smtClean="0"/>
              <a:t>Какие предметы на картинке связаны между собой? Что было сначала, что потом?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7772400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ирпич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1909161" cy="1512168"/>
          </a:xfrm>
          <a:prstGeom prst="rect">
            <a:avLst/>
          </a:prstGeom>
        </p:spPr>
      </p:pic>
      <p:pic>
        <p:nvPicPr>
          <p:cNvPr id="5" name="Рисунок 4" descr="тка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36912"/>
            <a:ext cx="1728192" cy="1584176"/>
          </a:xfrm>
          <a:prstGeom prst="rect">
            <a:avLst/>
          </a:prstGeom>
        </p:spPr>
      </p:pic>
      <p:pic>
        <p:nvPicPr>
          <p:cNvPr id="7" name="Рисунок 6" descr="пшениц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36912"/>
            <a:ext cx="1368152" cy="1584176"/>
          </a:xfrm>
          <a:prstGeom prst="rect">
            <a:avLst/>
          </a:prstGeom>
        </p:spPr>
      </p:pic>
      <p:pic>
        <p:nvPicPr>
          <p:cNvPr id="8" name="Рисунок 7" descr="дере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636912"/>
            <a:ext cx="1368152" cy="1586277"/>
          </a:xfrm>
          <a:prstGeom prst="rect">
            <a:avLst/>
          </a:prstGeom>
        </p:spPr>
      </p:pic>
      <p:pic>
        <p:nvPicPr>
          <p:cNvPr id="9" name="Рисунок 8" descr="сту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1944216" cy="1872208"/>
          </a:xfrm>
          <a:prstGeom prst="rect">
            <a:avLst/>
          </a:prstGeom>
        </p:spPr>
      </p:pic>
      <p:pic>
        <p:nvPicPr>
          <p:cNvPr id="10" name="Рисунок 9" descr="до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4365104"/>
            <a:ext cx="1800199" cy="1872208"/>
          </a:xfrm>
          <a:prstGeom prst="rect">
            <a:avLst/>
          </a:prstGeom>
        </p:spPr>
      </p:pic>
      <p:pic>
        <p:nvPicPr>
          <p:cNvPr id="11" name="Рисунок 10" descr="плать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4365104"/>
            <a:ext cx="1368152" cy="1872208"/>
          </a:xfrm>
          <a:prstGeom prst="rect">
            <a:avLst/>
          </a:prstGeom>
        </p:spPr>
      </p:pic>
      <p:pic>
        <p:nvPicPr>
          <p:cNvPr id="12" name="Рисунок 11" descr="бато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365104"/>
            <a:ext cx="136815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772400" cy="1362456"/>
          </a:xfrm>
        </p:spPr>
        <p:txBody>
          <a:bodyPr/>
          <a:lstStyle/>
          <a:p>
            <a:pPr algn="ctr"/>
            <a:r>
              <a:rPr lang="ru-RU" sz="5400" dirty="0" smtClean="0"/>
              <a:t>Мышление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1.Сравнение</a:t>
            </a:r>
          </a:p>
          <a:p>
            <a:r>
              <a:rPr lang="ru-RU" sz="3200" dirty="0" smtClean="0"/>
              <a:t>    2.Классификация</a:t>
            </a:r>
          </a:p>
          <a:p>
            <a:r>
              <a:rPr lang="ru-RU" sz="3200" dirty="0" smtClean="0"/>
              <a:t>    3.Закономерность</a:t>
            </a:r>
          </a:p>
          <a:p>
            <a:r>
              <a:rPr lang="ru-RU" sz="3200" dirty="0" smtClean="0"/>
              <a:t>    4.Умозаключение</a:t>
            </a:r>
          </a:p>
          <a:p>
            <a:r>
              <a:rPr lang="ru-RU" sz="3200" dirty="0" smtClean="0"/>
              <a:t>    5.Пространственное мышление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72400" cy="1368152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Прочитай предложения. Какие из них и как нужно изменить, чтобы высказывания стали верными?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852936"/>
            <a:ext cx="7763200" cy="1361440"/>
          </a:xfrm>
        </p:spPr>
        <p:txBody>
          <a:bodyPr>
            <a:noAutofit/>
          </a:bodyPr>
          <a:lstStyle/>
          <a:p>
            <a:r>
              <a:rPr lang="ru-RU" sz="3200" dirty="0" smtClean="0"/>
              <a:t>1 После утра наступает день</a:t>
            </a:r>
          </a:p>
          <a:p>
            <a:r>
              <a:rPr lang="ru-RU" sz="3200" dirty="0" smtClean="0"/>
              <a:t>2 Перед осенью идёт весна</a:t>
            </a:r>
          </a:p>
          <a:p>
            <a:r>
              <a:rPr lang="ru-RU" sz="3200" dirty="0" smtClean="0"/>
              <a:t>3На яблоне выросло много яблок</a:t>
            </a:r>
          </a:p>
          <a:p>
            <a:r>
              <a:rPr lang="ru-RU" sz="3200" dirty="0" smtClean="0"/>
              <a:t>4Осенью на деревьях распустились листья</a:t>
            </a:r>
          </a:p>
          <a:p>
            <a:r>
              <a:rPr lang="ru-RU" sz="3200" dirty="0" smtClean="0"/>
              <a:t>5 По реке едут автобусы и машины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362456"/>
          </a:xfrm>
        </p:spPr>
        <p:txBody>
          <a:bodyPr/>
          <a:lstStyle/>
          <a:p>
            <a:r>
              <a:rPr lang="ru-RU" sz="3600" dirty="0" smtClean="0"/>
              <a:t>Выбери подходящее слово в предложениях 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7772400" cy="1509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1.Мы пошли гулять и взяли с собой (зонтик, игрушку), потому что на улице шёл дождь</a:t>
            </a:r>
          </a:p>
          <a:p>
            <a:r>
              <a:rPr lang="ru-RU" sz="2400" dirty="0" smtClean="0"/>
              <a:t>2 Серёжа вошёл в комнату и включил (свет</a:t>
            </a:r>
            <a:r>
              <a:rPr lang="ru-RU" sz="2400" dirty="0"/>
              <a:t>,</a:t>
            </a:r>
            <a:r>
              <a:rPr lang="ru-RU" sz="2400" dirty="0" smtClean="0"/>
              <a:t> воду), потому что наступил вечер</a:t>
            </a:r>
          </a:p>
          <a:p>
            <a:r>
              <a:rPr lang="ru-RU" sz="2400" dirty="0" smtClean="0"/>
              <a:t>3Мама налила в кастрюлю (вода, сок), чтобы приготовить суп</a:t>
            </a:r>
          </a:p>
          <a:p>
            <a:r>
              <a:rPr lang="ru-RU" sz="2400" dirty="0" smtClean="0"/>
              <a:t>4Маша взяла (краски и альбом, ножницы и клей), чтобы нарисовать рисунок</a:t>
            </a:r>
          </a:p>
          <a:p>
            <a:r>
              <a:rPr lang="ru-RU" sz="2400" dirty="0" smtClean="0"/>
              <a:t>5На улице Марина надела (варежки, </a:t>
            </a:r>
            <a:r>
              <a:rPr lang="ru-RU" sz="2400" dirty="0"/>
              <a:t>п</a:t>
            </a:r>
            <a:r>
              <a:rPr lang="ru-RU" sz="2400" dirty="0" smtClean="0"/>
              <a:t>анамку), потому что было холодно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567" y="836712"/>
            <a:ext cx="7772400" cy="1362456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Умозаключение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7772400" cy="1509712"/>
          </a:xfrm>
        </p:spPr>
        <p:txBody>
          <a:bodyPr>
            <a:noAutofit/>
          </a:bodyPr>
          <a:lstStyle/>
          <a:p>
            <a:r>
              <a:rPr lang="ru-RU" sz="4400" dirty="0" smtClean="0"/>
              <a:t>Умозаключение- это форма мыслительной деятельности при помощи которой из одного или нескольких суждений делается заключение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19079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00096"/>
          </a:xfrm>
        </p:spPr>
        <p:txBody>
          <a:bodyPr/>
          <a:lstStyle/>
          <a:p>
            <a:r>
              <a:rPr lang="ru-RU" sz="4400" dirty="0" smtClean="0"/>
              <a:t>Умозаключение по аналогии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33014"/>
            <a:ext cx="8280920" cy="2297544"/>
          </a:xfrm>
        </p:spPr>
        <p:txBody>
          <a:bodyPr/>
          <a:lstStyle/>
          <a:p>
            <a:r>
              <a:rPr lang="ru-RU" dirty="0" smtClean="0"/>
              <a:t>--                                                                                                       </a:t>
            </a:r>
            <a:r>
              <a:rPr lang="ru-RU" sz="9600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1" y="1933014"/>
            <a:ext cx="2142217" cy="1917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49" y="1933765"/>
            <a:ext cx="1784901" cy="1889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15" y="1916798"/>
            <a:ext cx="2025047" cy="1891397"/>
          </a:xfrm>
          <a:prstGeom prst="rect">
            <a:avLst/>
          </a:prstGeom>
          <a:ln>
            <a:solidFill>
              <a:srgbClr val="2F7DA9"/>
            </a:solidFill>
          </a:ln>
        </p:spPr>
      </p:pic>
      <p:sp>
        <p:nvSpPr>
          <p:cNvPr id="7" name="Левая фигурная скобка 6"/>
          <p:cNvSpPr/>
          <p:nvPr/>
        </p:nvSpPr>
        <p:spPr>
          <a:xfrm>
            <a:off x="2339752" y="2780928"/>
            <a:ext cx="125993" cy="97784"/>
          </a:xfrm>
          <a:prstGeom prst="leftBrac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4" y="4264358"/>
            <a:ext cx="1834916" cy="1785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25" y="4264358"/>
            <a:ext cx="1851493" cy="1835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98" y="4229489"/>
            <a:ext cx="2133600" cy="1778000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stCxn id="7" idx="2"/>
            <a:endCxn id="5" idx="1"/>
          </p:cNvCxnSpPr>
          <p:nvPr/>
        </p:nvCxnSpPr>
        <p:spPr>
          <a:xfrm>
            <a:off x="2465745" y="2878712"/>
            <a:ext cx="568204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08304" y="2780928"/>
            <a:ext cx="864096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44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Умозаключение по аналогии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761" y="2402633"/>
            <a:ext cx="8756735" cy="18764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</a:t>
            </a:r>
          </a:p>
          <a:p>
            <a:r>
              <a:rPr lang="ru-RU" sz="9600" dirty="0"/>
              <a:t>  </a:t>
            </a:r>
            <a:r>
              <a:rPr lang="ru-RU" sz="9600" dirty="0" smtClean="0"/>
              <a:t>                             ?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1" y="2700858"/>
            <a:ext cx="2219076" cy="1497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55" y="2658929"/>
            <a:ext cx="2052472" cy="1539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02" y="2679192"/>
            <a:ext cx="1872208" cy="1508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55" y="4798484"/>
            <a:ext cx="1730927" cy="1440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9" y="4797152"/>
            <a:ext cx="1512168" cy="1464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70" y="4797152"/>
            <a:ext cx="1679359" cy="144149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33277" y="3424708"/>
            <a:ext cx="720080" cy="0"/>
          </a:xfrm>
          <a:prstGeom prst="line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12829" y="3424708"/>
            <a:ext cx="847603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02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Закончи предложения…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12607"/>
            <a:ext cx="7772400" cy="15097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кровати лежат, а на стуле…..</a:t>
            </a:r>
          </a:p>
          <a:p>
            <a:r>
              <a:rPr lang="ru-RU" sz="3600" dirty="0" smtClean="0"/>
              <a:t>Яблоки растут в саду, а овощи в ….</a:t>
            </a:r>
          </a:p>
          <a:p>
            <a:r>
              <a:rPr lang="ru-RU" sz="3600" dirty="0" smtClean="0"/>
              <a:t>На машине едут, а на самолёте….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2987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Кого на рисунке больше цыплят                           или птиц?      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979" y="2841957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979" y="2825864"/>
            <a:ext cx="1248717" cy="1248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1078" y="2841956"/>
            <a:ext cx="1248717" cy="1248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0582" y="2841956"/>
            <a:ext cx="1248717" cy="1248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9579" y="4139557"/>
            <a:ext cx="1248717" cy="1248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61" y="5467797"/>
            <a:ext cx="1248717" cy="1248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919" y="5455015"/>
            <a:ext cx="1248717" cy="12487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51" y="2834382"/>
            <a:ext cx="1496684" cy="1248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38" y="2841956"/>
            <a:ext cx="1496684" cy="1248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1" y="4139557"/>
            <a:ext cx="1496684" cy="12487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80" y="4123394"/>
            <a:ext cx="1496684" cy="1248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51" y="4123135"/>
            <a:ext cx="1496684" cy="12487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87" y="5444732"/>
            <a:ext cx="1496684" cy="12487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03" y="5455015"/>
            <a:ext cx="1496684" cy="12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31885"/>
            <a:ext cx="7772400" cy="1362456"/>
          </a:xfrm>
        </p:spPr>
        <p:txBody>
          <a:bodyPr/>
          <a:lstStyle/>
          <a:p>
            <a:r>
              <a:rPr lang="ru-RU" sz="4400" dirty="0" smtClean="0"/>
              <a:t>Закончи рассуждения: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2492896"/>
            <a:ext cx="4460032" cy="936104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/>
              <a:t>                                                У всех птиц есть крылья,                                                 Петух- птица, значит…..</a:t>
            </a:r>
          </a:p>
          <a:p>
            <a:r>
              <a:rPr lang="ru-RU" sz="14400" dirty="0" smtClean="0"/>
              <a:t>Все обезьяны любят бананы.</a:t>
            </a:r>
          </a:p>
          <a:p>
            <a:r>
              <a:rPr lang="ru-RU" sz="14400" dirty="0" smtClean="0"/>
              <a:t>Мартышка- обезьяна значит…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1800200" cy="1855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214130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22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227" y="332656"/>
            <a:ext cx="7772400" cy="1362456"/>
          </a:xfrm>
        </p:spPr>
        <p:txBody>
          <a:bodyPr/>
          <a:lstStyle/>
          <a:p>
            <a:r>
              <a:rPr lang="ru-RU" sz="4400" dirty="0" smtClean="0"/>
              <a:t>Закончи рассуждения: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8714" y="1844824"/>
            <a:ext cx="7772400" cy="1509712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         </a:t>
            </a:r>
            <a:r>
              <a:rPr lang="ru-RU" sz="2800" dirty="0" smtClean="0"/>
              <a:t>У всех  деревьев есть корни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Дуб –дерево, значит….</a:t>
            </a:r>
          </a:p>
          <a:p>
            <a:endParaRPr lang="ru-RU" sz="2800" dirty="0"/>
          </a:p>
          <a:p>
            <a:endParaRPr lang="ru-RU" sz="2800" dirty="0" smtClean="0"/>
          </a:p>
          <a:p>
            <a:pPr algn="r"/>
            <a:r>
              <a:rPr lang="ru-RU" sz="2800" dirty="0" smtClean="0"/>
              <a:t>Все осенние месяцы   дождливые.                                   Октябрь- осенний месяц значит ….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" y="1814005"/>
            <a:ext cx="1559697" cy="1509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" y="3686217"/>
            <a:ext cx="1559697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8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16736"/>
            <a:ext cx="7043120" cy="672104"/>
          </a:xfrm>
        </p:spPr>
        <p:txBody>
          <a:bodyPr/>
          <a:lstStyle/>
          <a:p>
            <a:r>
              <a:rPr lang="ru-RU" sz="4400" dirty="0" smtClean="0"/>
              <a:t>Послушай рассуждения: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48691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Ворона, синица, кукушка-птицы. Ворона умеет летать, синица умеет летать, кукушка тоже умеет летать. Значит все птицы умеют летать?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8" y="4028995"/>
            <a:ext cx="1763688" cy="1291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74" y="4028995"/>
            <a:ext cx="1106070" cy="1525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3" y="5506008"/>
            <a:ext cx="1763688" cy="116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92" y="4149086"/>
            <a:ext cx="1777049" cy="1284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5" y="4149086"/>
            <a:ext cx="12573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642048" cy="4896544"/>
          </a:xfrm>
        </p:spPr>
        <p:txBody>
          <a:bodyPr>
            <a:normAutofit fontScale="47500" lnSpcReduction="20000"/>
          </a:bodyPr>
          <a:lstStyle/>
          <a:p>
            <a:r>
              <a:rPr lang="ru-RU" sz="2800" dirty="0" smtClean="0"/>
              <a:t>    </a:t>
            </a:r>
            <a:r>
              <a:rPr lang="ru-RU" sz="8000" dirty="0" smtClean="0">
                <a:solidFill>
                  <a:srgbClr val="FF0000"/>
                </a:solidFill>
              </a:rPr>
              <a:t>Сравнение</a:t>
            </a:r>
            <a:r>
              <a:rPr lang="ru-RU" sz="8000" dirty="0" smtClean="0"/>
              <a:t> </a:t>
            </a:r>
            <a:r>
              <a:rPr lang="ru-RU" sz="6700" dirty="0" smtClean="0"/>
              <a:t>–это мысленное становление сходства или различия предметов по существенным несущественным признакам</a:t>
            </a:r>
          </a:p>
          <a:p>
            <a:r>
              <a:rPr lang="ru-RU" sz="6700" dirty="0" smtClean="0"/>
              <a:t>                           1.По форме</a:t>
            </a:r>
          </a:p>
          <a:p>
            <a:r>
              <a:rPr lang="ru-RU" sz="7000" dirty="0" smtClean="0"/>
              <a:t>                          2.По цвету</a:t>
            </a:r>
          </a:p>
          <a:p>
            <a:r>
              <a:rPr lang="ru-RU" sz="7000" dirty="0" smtClean="0"/>
              <a:t>                          3. По длине</a:t>
            </a:r>
          </a:p>
          <a:p>
            <a:r>
              <a:rPr lang="ru-RU" sz="7000" dirty="0" smtClean="0"/>
              <a:t>                          4. По ширине</a:t>
            </a:r>
          </a:p>
          <a:p>
            <a:r>
              <a:rPr lang="ru-RU" sz="7000" dirty="0" smtClean="0"/>
              <a:t>                          5. По величине</a:t>
            </a:r>
            <a:endParaRPr lang="ru-RU" sz="7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06" y="1412776"/>
            <a:ext cx="7772400" cy="6627978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это </a:t>
            </a:r>
            <a:r>
              <a:rPr lang="ru-RU" sz="3600" dirty="0"/>
              <a:t>способность воспринимать и анализировать пространственные отношения между предметами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Ребёнок учится устанавливать несложные связи и отношения между объектами, расположенными в  пространстве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949" y="260648"/>
            <a:ext cx="7772400" cy="115212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Пространственное мышление-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37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8549"/>
            <a:ext cx="7772400" cy="1362456"/>
          </a:xfrm>
        </p:spPr>
        <p:txBody>
          <a:bodyPr/>
          <a:lstStyle/>
          <a:p>
            <a:r>
              <a:rPr lang="ru-RU" sz="4400" dirty="0" smtClean="0"/>
              <a:t>Лабиринты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7772400" cy="439248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4" y="1628800"/>
            <a:ext cx="3918626" cy="515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46" y="1628801"/>
            <a:ext cx="4667250" cy="51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37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2808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400" dirty="0" smtClean="0"/>
              <a:t>Лабиринты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8917" y="260648"/>
            <a:ext cx="7772400" cy="2657584"/>
          </a:xfrm>
        </p:spPr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922820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00" y="1844824"/>
            <a:ext cx="451153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9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248168"/>
          </a:xfrm>
        </p:spPr>
        <p:txBody>
          <a:bodyPr/>
          <a:lstStyle/>
          <a:p>
            <a:r>
              <a:rPr lang="ru-RU" sz="3600" dirty="0" smtClean="0"/>
              <a:t>Покажи предмет, назови из каких геометрических фигур он составлен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4665"/>
            <a:ext cx="4248472" cy="3964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4663"/>
            <a:ext cx="4176463" cy="39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73" y="1316736"/>
            <a:ext cx="7814379" cy="888128"/>
          </a:xfrm>
        </p:spPr>
        <p:txBody>
          <a:bodyPr/>
          <a:lstStyle/>
          <a:p>
            <a:r>
              <a:rPr lang="ru-RU" sz="4000" dirty="0" smtClean="0"/>
              <a:t>Найди фрагмент, вырезанный из фигуры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" y="2704664"/>
            <a:ext cx="3897633" cy="38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4664"/>
            <a:ext cx="4104456" cy="38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9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00" y="158687"/>
            <a:ext cx="7772400" cy="1584176"/>
          </a:xfrm>
        </p:spPr>
        <p:txBody>
          <a:bodyPr/>
          <a:lstStyle/>
          <a:p>
            <a:r>
              <a:rPr lang="ru-RU" sz="2800" dirty="0" smtClean="0"/>
              <a:t>Обведи в кружок тех животных, которые смотрят вправо, а тех кто смотрит влево в прямоугольник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229754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208912" cy="47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7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9961" y="1844824"/>
            <a:ext cx="7772400" cy="3964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Развивая  логическое мышление у дошкольников мы должны помнить, что высокий уровень сформированности основных операций логики-залог успешного овладения школьной программы и дальнейшего развития личности ребёнка в целом.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1283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" y="0"/>
            <a:ext cx="929944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84368" y="5877272"/>
            <a:ext cx="936104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5805264"/>
            <a:ext cx="36004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6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12776"/>
            <a:ext cx="7772400" cy="1362456"/>
          </a:xfrm>
        </p:spPr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1. Существенные признаки</a:t>
            </a:r>
          </a:p>
          <a:p>
            <a:r>
              <a:rPr lang="ru-RU" sz="3600" dirty="0" smtClean="0"/>
              <a:t>    2.Несущественные признаки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  </a:t>
            </a:r>
          </a:p>
          <a:p>
            <a:pPr algn="ctr"/>
            <a:endParaRPr lang="ru-RU" sz="2800" u="sng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Существенные признаки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u="sng" dirty="0" smtClean="0"/>
              <a:t>Сходства</a:t>
            </a:r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i="1" dirty="0" smtClean="0"/>
              <a:t>Насекомые</a:t>
            </a:r>
          </a:p>
          <a:p>
            <a:pPr algn="ctr"/>
            <a:r>
              <a:rPr lang="ru-RU" i="1" dirty="0" smtClean="0"/>
              <a:t> </a:t>
            </a:r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Летает</a:t>
            </a:r>
            <a:r>
              <a:rPr lang="ru-RU" dirty="0" smtClean="0"/>
              <a:t>                        </a:t>
            </a:r>
            <a:r>
              <a:rPr lang="ru-RU" u="sng" dirty="0" smtClean="0"/>
              <a:t>Различия</a:t>
            </a:r>
            <a:r>
              <a:rPr lang="ru-RU" dirty="0" smtClean="0"/>
              <a:t>                          </a:t>
            </a:r>
            <a:r>
              <a:rPr lang="ru-RU" u="sng" dirty="0" smtClean="0"/>
              <a:t>Не летает</a:t>
            </a:r>
            <a:endParaRPr lang="ru-RU" i="1" dirty="0" smtClean="0"/>
          </a:p>
        </p:txBody>
      </p:sp>
      <p:pic>
        <p:nvPicPr>
          <p:cNvPr id="1026" name="Picture 2" descr="C:\Users\Гражданин Тимофеев\AppData\Local\Microsoft\Windows\INetCache\IE\1374Y7JT\huge_butterfly_clipart_by_hauntingvisionsstoc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03163">
            <a:off x="472499" y="2959626"/>
            <a:ext cx="2877312" cy="1932432"/>
          </a:xfrm>
          <a:prstGeom prst="rect">
            <a:avLst/>
          </a:prstGeom>
          <a:noFill/>
        </p:spPr>
      </p:pic>
      <p:pic>
        <p:nvPicPr>
          <p:cNvPr id="1029" name="Picture 5" descr="C:\Users\Гражданин Тимофеев\AppData\Local\Microsoft\Windows\INetCache\IE\QSD8I1TB\300_1_mai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7806">
            <a:off x="5933147" y="3006151"/>
            <a:ext cx="2862064" cy="2146548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987824" y="2060848"/>
            <a:ext cx="936104" cy="792088"/>
          </a:xfrm>
          <a:prstGeom prst="straightConnector1">
            <a:avLst/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8064" y="2060848"/>
            <a:ext cx="1080120" cy="1008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59832" y="4293096"/>
            <a:ext cx="72008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292080" y="4365104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691680" y="5157192"/>
            <a:ext cx="144016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948264" y="5157192"/>
            <a:ext cx="144016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Несущественные признаки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96469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Форма </a:t>
            </a:r>
          </a:p>
          <a:p>
            <a:r>
              <a:rPr lang="ru-RU" dirty="0" smtClean="0"/>
              <a:t>                                                Размер</a:t>
            </a:r>
            <a:endParaRPr lang="ru-RU" dirty="0"/>
          </a:p>
        </p:txBody>
      </p:sp>
      <p:pic>
        <p:nvPicPr>
          <p:cNvPr id="3074" name="Picture 2" descr="C:\Users\Гражданин Тимофеев\AppData\Local\Microsoft\Windows\INetCache\IE\QSD8I1TB\300_1_mai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56992"/>
            <a:ext cx="2646040" cy="1984530"/>
          </a:xfrm>
          <a:prstGeom prst="rect">
            <a:avLst/>
          </a:prstGeom>
          <a:noFill/>
        </p:spPr>
      </p:pic>
      <p:pic>
        <p:nvPicPr>
          <p:cNvPr id="3075" name="Picture 3" descr="C:\Users\Гражданин Тимофеев\AppData\Local\Microsoft\Windows\INetCache\IE\1374Y7JT\huge_butterfly_clipart_by_hauntingvisionsstoc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877312" cy="193243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267744" y="2708920"/>
            <a:ext cx="432048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68144" y="2708920"/>
            <a:ext cx="504056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5301208"/>
            <a:ext cx="1080120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860032" y="5373216"/>
            <a:ext cx="1512168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4000" dirty="0" smtClean="0"/>
              <a:t>Сравни картинки 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5" name="Picture 9" descr="C:\Users\Гражданин Тимофеев\Desktop\пет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816424" cy="3888432"/>
          </a:xfrm>
          <a:prstGeom prst="rect">
            <a:avLst/>
          </a:prstGeom>
          <a:noFill/>
        </p:spPr>
      </p:pic>
      <p:pic>
        <p:nvPicPr>
          <p:cNvPr id="12" name="Рисунок 11" descr="пету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3888432" cy="39009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560840" cy="28803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4000" dirty="0" smtClean="0"/>
              <a:t>Соедини линиями одинаковые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едвед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232248" cy="2016223"/>
          </a:xfrm>
          <a:prstGeom prst="rect">
            <a:avLst/>
          </a:prstGeom>
        </p:spPr>
      </p:pic>
      <p:pic>
        <p:nvPicPr>
          <p:cNvPr id="5" name="Рисунок 4" descr="медвед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41"/>
            <a:ext cx="2016224" cy="2016224"/>
          </a:xfrm>
          <a:prstGeom prst="rect">
            <a:avLst/>
          </a:prstGeom>
        </p:spPr>
      </p:pic>
      <p:pic>
        <p:nvPicPr>
          <p:cNvPr id="6" name="Рисунок 5" descr="медвед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1"/>
            <a:ext cx="2232248" cy="2016224"/>
          </a:xfrm>
          <a:prstGeom prst="rect">
            <a:avLst/>
          </a:prstGeom>
        </p:spPr>
      </p:pic>
      <p:pic>
        <p:nvPicPr>
          <p:cNvPr id="7" name="Рисунок 6" descr="медвед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49081"/>
            <a:ext cx="2232248" cy="2016224"/>
          </a:xfrm>
          <a:prstGeom prst="rect">
            <a:avLst/>
          </a:prstGeom>
        </p:spPr>
      </p:pic>
      <p:pic>
        <p:nvPicPr>
          <p:cNvPr id="8" name="Рисунок 7" descr="медвед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81"/>
            <a:ext cx="2232248" cy="2016224"/>
          </a:xfrm>
          <a:prstGeom prst="rect">
            <a:avLst/>
          </a:prstGeom>
        </p:spPr>
      </p:pic>
      <p:pic>
        <p:nvPicPr>
          <p:cNvPr id="9" name="Рисунок 8" descr="медвед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988840"/>
            <a:ext cx="2088232" cy="2016224"/>
          </a:xfrm>
          <a:prstGeom prst="rect">
            <a:avLst/>
          </a:prstGeom>
        </p:spPr>
      </p:pic>
      <p:pic>
        <p:nvPicPr>
          <p:cNvPr id="10" name="Рисунок 9" descr="медвед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149080"/>
            <a:ext cx="2088232" cy="2016224"/>
          </a:xfrm>
          <a:prstGeom prst="rect">
            <a:avLst/>
          </a:prstGeom>
        </p:spPr>
      </p:pic>
      <p:pic>
        <p:nvPicPr>
          <p:cNvPr id="11" name="Рисунок 10" descr="медвед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2088233" cy="20162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</TotalTime>
  <Words>880</Words>
  <Application>Microsoft Office PowerPoint</Application>
  <PresentationFormat>Экран (4:3)</PresentationFormat>
  <Paragraphs>164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Calibri</vt:lpstr>
      <vt:lpstr>Constantia</vt:lpstr>
      <vt:lpstr>Wingdings 2</vt:lpstr>
      <vt:lpstr>Поток</vt:lpstr>
      <vt:lpstr>     «Развитие нестандартного мышления у старших дошкольников»</vt:lpstr>
      <vt:lpstr>Презентация PowerPoint</vt:lpstr>
      <vt:lpstr>Мышление</vt:lpstr>
      <vt:lpstr>Презентация PowerPoint</vt:lpstr>
      <vt:lpstr>Сравнение</vt:lpstr>
      <vt:lpstr>Презентация PowerPoint</vt:lpstr>
      <vt:lpstr>Несущественные признаки</vt:lpstr>
      <vt:lpstr>           Сравни картинки :</vt:lpstr>
      <vt:lpstr>  Соедини линиями одинаковые</vt:lpstr>
      <vt:lpstr> Какой фигуры не хватает</vt:lpstr>
      <vt:lpstr>Сравни дорожки по ширине, какая машина едет по широкой, а какая по узкой дорожке</vt:lpstr>
      <vt:lpstr>Сравни акулу и дельфина</vt:lpstr>
      <vt:lpstr>Сравни предметы между собой. Чем они похожи и чем отличаются?</vt:lpstr>
      <vt:lpstr>Презентация PowerPoint</vt:lpstr>
      <vt:lpstr>Классификация</vt:lpstr>
      <vt:lpstr>В одной классификации должно быть одно и тоже основание:</vt:lpstr>
      <vt:lpstr>Презентация PowerPoint</vt:lpstr>
      <vt:lpstr>Классификация </vt:lpstr>
      <vt:lpstr>Каким одним словом можно назвать предметы в каждом ряду </vt:lpstr>
      <vt:lpstr>Найди в каждом ряду предмет, который не подходит к остальным  </vt:lpstr>
      <vt:lpstr>Презентация PowerPoint</vt:lpstr>
      <vt:lpstr>Противоположные признаки</vt:lpstr>
      <vt:lpstr>Назови обобщающее понятие для слов каждой группы </vt:lpstr>
      <vt:lpstr>Найди в каждой группе слово, которое не подходит к остальным. Объясни почему?</vt:lpstr>
      <vt:lpstr>Закономерность</vt:lpstr>
      <vt:lpstr>Найди закономерность</vt:lpstr>
      <vt:lpstr>Оля собирала бусы. Найди в них ошибки</vt:lpstr>
      <vt:lpstr>Какой предмет должен быть в пустой клеточке?</vt:lpstr>
      <vt:lpstr>Какие предметы на картинке связаны между собой? Что было сначала, что потом?</vt:lpstr>
      <vt:lpstr>  Прочитай предложения. Какие из них и как нужно изменить, чтобы высказывания стали верными?</vt:lpstr>
      <vt:lpstr>Выбери подходящее слово в предложениях :</vt:lpstr>
      <vt:lpstr>Умозаключение</vt:lpstr>
      <vt:lpstr>Умозаключение по аналогии</vt:lpstr>
      <vt:lpstr>Умозаключение по аналогии</vt:lpstr>
      <vt:lpstr>Закончи предложения…</vt:lpstr>
      <vt:lpstr>Кого на рисунке больше цыплят                           или птиц?       </vt:lpstr>
      <vt:lpstr>Закончи рассуждения:</vt:lpstr>
      <vt:lpstr>Закончи рассуждения:</vt:lpstr>
      <vt:lpstr>Послушай рассуждения:</vt:lpstr>
      <vt:lpstr>Пространственное мышление-</vt:lpstr>
      <vt:lpstr>Лабиринты</vt:lpstr>
      <vt:lpstr>                  Лабиринты</vt:lpstr>
      <vt:lpstr>Покажи предмет, назови из каких геометрических фигур он составлен</vt:lpstr>
      <vt:lpstr>Найди фрагмент, вырезанный из фигуры</vt:lpstr>
      <vt:lpstr>Обведи в кружок тех животных, которые смотрят вправо, а тех кто смотрит влево в прямоугольник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нестандартного мышления у старших дошкольников»</dc:title>
  <dc:creator>Windows User</dc:creator>
  <cp:lastModifiedBy>Windows User</cp:lastModifiedBy>
  <cp:revision>79</cp:revision>
  <dcterms:created xsi:type="dcterms:W3CDTF">2016-05-08T07:50:12Z</dcterms:created>
  <dcterms:modified xsi:type="dcterms:W3CDTF">2016-05-30T12:39:36Z</dcterms:modified>
</cp:coreProperties>
</file>