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2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AA5E-7C05-480C-85B5-DCCE432F990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7DE9-CAE1-468C-8C7A-87BC8CB11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7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AA5E-7C05-480C-85B5-DCCE432F990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7DE9-CAE1-468C-8C7A-87BC8CB11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0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AA5E-7C05-480C-85B5-DCCE432F990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7DE9-CAE1-468C-8C7A-87BC8CB11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9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AA5E-7C05-480C-85B5-DCCE432F990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7DE9-CAE1-468C-8C7A-87BC8CB11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7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AA5E-7C05-480C-85B5-DCCE432F990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7DE9-CAE1-468C-8C7A-87BC8CB11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16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AA5E-7C05-480C-85B5-DCCE432F990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7DE9-CAE1-468C-8C7A-87BC8CB11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7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AA5E-7C05-480C-85B5-DCCE432F990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7DE9-CAE1-468C-8C7A-87BC8CB11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AA5E-7C05-480C-85B5-DCCE432F990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7DE9-CAE1-468C-8C7A-87BC8CB11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9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AA5E-7C05-480C-85B5-DCCE432F990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7DE9-CAE1-468C-8C7A-87BC8CB11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2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AA5E-7C05-480C-85B5-DCCE432F990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7DE9-CAE1-468C-8C7A-87BC8CB11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AA5E-7C05-480C-85B5-DCCE432F990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7DE9-CAE1-468C-8C7A-87BC8CB11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2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EAA5E-7C05-480C-85B5-DCCE432F990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7DE9-CAE1-468C-8C7A-87BC8CB11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4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47145"/>
            <a:ext cx="9144000" cy="6400800"/>
          </a:xfrm>
        </p:spPr>
        <p:txBody>
          <a:bodyPr/>
          <a:lstStyle/>
          <a:p>
            <a:endParaRPr lang="ru-RU" dirty="0" smtClean="0"/>
          </a:p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 ДОУ д/с «Ласточка»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дополнительной авторской парциальной программы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В.П.Новиковой</a:t>
            </a: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в детском саду»</a:t>
            </a:r>
          </a:p>
          <a:p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1 категории Тимофеева Т.Н.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551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480440" y="568325"/>
            <a:ext cx="8873359" cy="56086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Технологии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применяемые для   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художественной литературы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 и элементарный бытовой труд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99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7" y="336331"/>
            <a:ext cx="11698014" cy="6053960"/>
          </a:xfrm>
        </p:spPr>
      </p:pic>
    </p:spTree>
    <p:extLst>
      <p:ext uri="{BB962C8B-B14F-4D97-AF65-F5344CB8AC3E}">
        <p14:creationId xmlns:p14="http://schemas.microsoft.com/office/powerpoint/2010/main" val="303019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80848" y="157656"/>
            <a:ext cx="10515600" cy="620849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Открытое занятие по ФЭМП  «В гости к «Математику»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s://detskijsadlastochka.edusite.ru/images/p14_2otkryitoez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5" y="727507"/>
            <a:ext cx="4436022" cy="2893797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detskijsadlastochka.edusite.ru/images/p14_itrir2otkryitoezanyat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91" y="727506"/>
            <a:ext cx="4227239" cy="2893797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detskijsadlastochka.edusite.ru/images/p14_2otkryitoezanyat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5" y="3886111"/>
            <a:ext cx="4436022" cy="2568308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detskijsadlastochka.edusite.ru/images/p14_jz2otkryitoezanyat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90" y="3852776"/>
            <a:ext cx="4227240" cy="2634978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83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https://detskijsadlastochka.edusite.ru/images/p14_2gaykiibolty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8" y="358828"/>
            <a:ext cx="4301752" cy="2972952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etskijsadlastochka.edusite.ru/images/p14_6kzanyatiyupomatemati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994" y="358829"/>
            <a:ext cx="4353363" cy="2972952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etskijsadlastochka.edusite.ru/images/p14_7kartoch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8" y="3689871"/>
            <a:ext cx="4301752" cy="2795752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detskijsadlastochka.edusite.ru/images/p14_84delayucvetochkiizgeometricheskixfigu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994" y="3689871"/>
            <a:ext cx="4353363" cy="2795752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235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detskijsadlastochka.edusite.ru/images/p14_4izuchaemfigury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6" y="304471"/>
            <a:ext cx="4638240" cy="3006288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etskijsadlastochka.edusite.ru/images/p14_6yaxochupostroit-d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03" y="304471"/>
            <a:ext cx="4343400" cy="3006288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etskijsadlastochka.edusite.ru/images/p14_igraspalochkamikyuizene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6" y="3541984"/>
            <a:ext cx="4638240" cy="299544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etskijsadlastochka.edusite.ru/images/p14_matematikavaj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03" y="3541984"/>
            <a:ext cx="4343400" cy="299544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09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detskijsadlastochka.edusite.ru/images/p14_igraskryishkam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4" y="265552"/>
            <a:ext cx="4624550" cy="321616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87" y="265552"/>
            <a:ext cx="5129048" cy="321616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7" y="3660394"/>
            <a:ext cx="4650827" cy="28770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87" y="3660395"/>
            <a:ext cx="5129048" cy="28770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93537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78372"/>
            <a:ext cx="4750677" cy="2900856"/>
          </a:xfrm>
          <a:ln w="57150"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0705" y="378370"/>
            <a:ext cx="4799943" cy="290085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3520964"/>
            <a:ext cx="3762703" cy="3111063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03" y="3450019"/>
            <a:ext cx="3699642" cy="318200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6274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" y="0"/>
            <a:ext cx="12107917" cy="6858000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3" y="299709"/>
            <a:ext cx="4254103" cy="3194816"/>
          </a:xfrm>
          <a:ln w="57150"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13" y="299708"/>
            <a:ext cx="4740165" cy="319481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6" y="3752110"/>
            <a:ext cx="3756156" cy="284830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0" y="3752110"/>
            <a:ext cx="3647089" cy="284830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420451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3" y="0"/>
            <a:ext cx="11852383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6028"/>
            <a:ext cx="10515600" cy="564093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с родителями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6" y="983784"/>
            <a:ext cx="3801460" cy="4745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60" y="1587062"/>
            <a:ext cx="3706867" cy="4745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71" y="956440"/>
            <a:ext cx="3208283" cy="46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51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7352"/>
            <a:ext cx="10515600" cy="58196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Памятки-раскладушки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5018"/>
            <a:ext cx="9602032" cy="57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8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13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80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177158" y="400051"/>
            <a:ext cx="10176641" cy="50968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принципом построения программы является системный подход, который позволяет обеспечить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как общего развития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его познавательных интересов и творческих способностей, так и математического развития, которое предполагает усвоение дошкольником в соответствии с возрастными возможностями ряда представлений, понятий, отношений, закономерностей (количество, число, порядок, равенство — неравенство, целое — часть, величина — мера и др.).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достоинством данной программы является способ подачи материала. Все занятия проводятся в занимательной игровой форме. Много внимания уделяется самостоятельной работе детей и активизации их словарного запаса. Программа учитывает возрастные особенности дошкольников и дидактические принципы развивающего обучения. Развивающие задачи решаются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учётом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индивидуальности каждого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18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48" y="139262"/>
            <a:ext cx="10142483" cy="6579476"/>
          </a:xfrm>
        </p:spPr>
      </p:pic>
    </p:spTree>
    <p:extLst>
      <p:ext uri="{BB962C8B-B14F-4D97-AF65-F5344CB8AC3E}">
        <p14:creationId xmlns:p14="http://schemas.microsoft.com/office/powerpoint/2010/main" val="228217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2992" y="672663"/>
            <a:ext cx="8820807" cy="550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Изучая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решая задачи, мы учимся обобщать и выделять важное, анализировать и систематизировать, находить закономерности и устанавливать причинно-следственные связи, рассуждать и делать выводы, мыслить логически, стратегически и абстрактно.</a:t>
            </a:r>
          </a:p>
        </p:txBody>
      </p:sp>
    </p:spTree>
    <p:extLst>
      <p:ext uri="{BB962C8B-B14F-4D97-AF65-F5344CB8AC3E}">
        <p14:creationId xmlns:p14="http://schemas.microsoft.com/office/powerpoint/2010/main" val="340900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1959"/>
            <a:ext cx="8820807" cy="46950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приёмов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деятельности, творческого и вариативного мышления на основе привлечения внимания детей к количественным отношениям предметов и явлений окружающего мира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6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0524" y="1271751"/>
            <a:ext cx="8944304" cy="49052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счёт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дать детям представление о том, что множество может состоять из разных по качеству элементов: предметов разного цвета, размера, формы;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сравнивать части множества, определяя их равенство или неравенство на основе составления пар предметов;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считать до 5, пользуясь правильными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сравнивать 2 группы предметов, именуемые числами 1-2, 2-2, 2-3, 3-3, 3-4, 4-4, 4-5, 5-5;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представление о равенстве и неравенстве групп на основе счета;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уравнивать неравные группы 2 способами, добавляя к меньшей группе 1 предмет или убирая из большей группы 1 предмет;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отсчитывать предметы из большего количества;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считать предметы на ощупь, считать звуки, движения (в пределах 5);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основе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счёта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равенство (неравенство) групп предметов в ситуациях, когда предметы в группах расположены на разном расстоянии друг от друга, когда они отличаются по размерам, по форме расположения в пространстве.</a:t>
            </a:r>
          </a:p>
          <a:p>
            <a:pPr marL="0" indent="0">
              <a:buNone/>
            </a:pP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7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2579" y="557048"/>
            <a:ext cx="7683062" cy="59278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Величина:</a:t>
            </a:r>
          </a:p>
          <a:p>
            <a:pPr marL="0" indent="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совершенствовать умение сравнивать 2 предмета по величине (длине, ширине, высоте), а также учить сравнивать 2 предмета по толщине путем непосредственного наложения или приложения их друг к другу; отражать результаты сравнения в речи;</a:t>
            </a:r>
          </a:p>
          <a:p>
            <a:pPr marL="0" indent="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соизмерять предметы по 2 признакам величины;</a:t>
            </a:r>
          </a:p>
          <a:p>
            <a:pPr marL="0" indent="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устанавливать размерные отношения между 3-5 предметами разной длины (ширины, высоты), толщины, располагать их в определенной последовательности – в порядке убывания или нарастания величины;</a:t>
            </a:r>
          </a:p>
          <a:p>
            <a:pPr marL="0" indent="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вводить в активную речь детей понятия, обозначающие размерные отношения предметов.</a:t>
            </a:r>
          </a:p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Форма: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представление детей о геометрических фигурах: круге, квадрате, треугольнике, а также шаре, кубе, цилиндре;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выделять особые признаки фигур с помощью зрительного и осязательно-двигательного анализаторов;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с прямоугольником, сравнивая его с кругом, квадратом, треугольником;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различать и называть прямоугольник, его элементы: углы и стороны;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представление о том, что фигуры могут быть разных размеров: большой – маленький куб (шар, цилиндр, круг, квадрат, треугольник, прямоугольник);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соотносить форму предметов с известными геометрическими фигурами.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22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1862" y="1282261"/>
            <a:ext cx="7514897" cy="48947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Ориентировка в пространстве: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умения определять пространственные направления от себя, двигаться в заданном направлении (вперед – назад, направо – налево, вверх – вниз);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обозначать словами положение предметов по отношению к себе;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с пространственными отношениями: далеко – близко.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Ориентировка во времени: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представление детей о частях суток, их характерных особенностях, последовательности (утро – день – вечер – ночь);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объяснить значение слов: вчера, сегодня, завтра.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9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1" y="0"/>
            <a:ext cx="12276083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5959" y="725214"/>
            <a:ext cx="8347840" cy="54517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Планируемый  </a:t>
            </a:r>
            <a:r>
              <a:rPr lang="ru-RU" b="1" dirty="0"/>
              <a:t>результат: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Различать, из каких частей составлена группа предметов, называть их характерные особенности (цвет, размер, назначение).</a:t>
            </a:r>
          </a:p>
          <a:p>
            <a:pPr marL="0" indent="0">
              <a:buNone/>
            </a:pPr>
            <a:r>
              <a:rPr lang="ru-RU" dirty="0"/>
              <a:t>2. Считать до пяти (количественный счет), Отвечать на вопрос «Сколько всего?».</a:t>
            </a:r>
          </a:p>
          <a:p>
            <a:pPr marL="0" indent="0">
              <a:buNone/>
            </a:pPr>
            <a:r>
              <a:rPr lang="ru-RU" dirty="0"/>
              <a:t>3. Сравнивать количество предметов в группах на основе счета (в пределах пяти), а также путем поштучного соотнесения предметов двух групп (составления пар); определять, каких предметов больше, меньше, равное количество.</a:t>
            </a:r>
          </a:p>
          <a:p>
            <a:pPr marL="0" indent="0">
              <a:buNone/>
            </a:pPr>
            <a:r>
              <a:rPr lang="ru-RU" dirty="0"/>
              <a:t>4. Сравнивать два предмета по величине (больше – меньше, выше – ниже, длиннее – короче, одинаковые – равные) на основе приложения их друг к другу или наложения.</a:t>
            </a:r>
          </a:p>
          <a:p>
            <a:pPr marL="0" indent="0">
              <a:buNone/>
            </a:pPr>
            <a:r>
              <a:rPr lang="ru-RU" dirty="0"/>
              <a:t>5. Различать и называть круг, квадрат, треугольник, шар, куб, знать их характерные отличия.</a:t>
            </a:r>
          </a:p>
          <a:p>
            <a:pPr marL="0" indent="0">
              <a:buNone/>
            </a:pPr>
            <a:r>
              <a:rPr lang="ru-RU" dirty="0"/>
              <a:t>6. Определять положения предметов в пространстве по отношению к себе (вверху – внизу, впереди – сзади); двигаться в нужном направлении по сигналу: вперед и назад, вверх и вниз (по лестнице).</a:t>
            </a:r>
          </a:p>
          <a:p>
            <a:pPr marL="0" indent="0">
              <a:buNone/>
            </a:pPr>
            <a:r>
              <a:rPr lang="ru-RU" dirty="0"/>
              <a:t>7. Различать правую и левую руку.</a:t>
            </a:r>
          </a:p>
          <a:p>
            <a:pPr marL="0" indent="0">
              <a:buNone/>
            </a:pPr>
            <a:r>
              <a:rPr lang="ru-RU" dirty="0"/>
              <a:t>8. Определять части суток.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16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869" y="472966"/>
            <a:ext cx="7451834" cy="57039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cs typeface="Traditional Arabic" panose="02020603050405020304" pitchFamily="18" charset="-78"/>
              </a:rPr>
              <a:t>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образовательного процесса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 круги», «Каких фигур больше?» «Отгадай», «Подумай и ответь», «Который по счёту», «Строительство дома» и др.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Загадывание загадок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наоборот», «Назови цифру», «Назови фигуру»,  «Не промочи ноги», «Волчок», «Отгадай» и др.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«Какая ёлка выше?», «Починим фонарь», «Какая дорожка длиннее?»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цифрой.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58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1002</Words>
  <Application>Microsoft Office PowerPoint</Application>
  <PresentationFormat>Широкоэкранный</PresentationFormat>
  <Paragraphs>77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Traditional Arabic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2024-06-10T14:34:00Z</dcterms:created>
  <dcterms:modified xsi:type="dcterms:W3CDTF">2024-06-11T04:30:10Z</dcterms:modified>
</cp:coreProperties>
</file>